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presentationml.notesSlide+xml" PartName="/ppt/notesSlides/notesSlide23.xml"/>
  <Override ContentType="application/vnd.openxmlformats-officedocument.presentationml.notesSlide+xml" PartName="/ppt/notesSlides/notesSlide24.xml"/>
  <Override ContentType="application/vnd.openxmlformats-officedocument.presentationml.notesSlide+xml" PartName="/ppt/notesSlides/notesSlide25.xml"/>
  <Override ContentType="application/vnd.openxmlformats-officedocument.presentationml.notesSlide+xml" PartName="/ppt/notesSlides/notesSlide26.xml"/>
  <Override ContentType="application/vnd.openxmlformats-officedocument.presentationml.notesSlide+xml" PartName="/ppt/notesSlides/notesSlide27.xml"/>
  <Override ContentType="application/vnd.openxmlformats-officedocument.presentationml.notesSlide+xml" PartName="/ppt/notesSlides/notesSlide28.xml"/>
  <Override ContentType="application/vnd.openxmlformats-officedocument.presentationml.notesSlide+xml" PartName="/ppt/notesSlides/notesSlide29.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29"/>
  </p:notesMasterIdLst>
  <p:sldIdLst>
    <p:sldId id="256" r:id="rId28"/>
    <p:sldId id="257" r:id="rId32"/>
    <p:sldId id="258" r:id="rId34"/>
    <p:sldId id="259" r:id="rId36"/>
    <p:sldId id="260" r:id="rId37"/>
    <p:sldId id="261" r:id="rId39"/>
    <p:sldId id="262" r:id="rId41"/>
    <p:sldId id="263" r:id="rId42"/>
    <p:sldId id="264" r:id="rId44"/>
    <p:sldId id="265" r:id="rId46"/>
    <p:sldId id="266" r:id="rId48"/>
    <p:sldId id="267" r:id="rId50"/>
    <p:sldId id="268" r:id="rId52"/>
    <p:sldId id="269" r:id="rId54"/>
    <p:sldId id="270" r:id="rId56"/>
    <p:sldId id="271" r:id="rId58"/>
    <p:sldId id="272" r:id="rId60"/>
    <p:sldId id="273" r:id="rId62"/>
    <p:sldId id="274" r:id="rId64"/>
    <p:sldId id="275" r:id="rId66"/>
    <p:sldId id="276" r:id="rId68"/>
    <p:sldId id="277" r:id="rId70"/>
    <p:sldId id="278" r:id="rId72"/>
    <p:sldId id="279" r:id="rId74"/>
    <p:sldId id="280" r:id="rId75"/>
    <p:sldId id="281" r:id="rId77"/>
    <p:sldId id="282" r:id="rId78"/>
    <p:sldId id="283" r:id="rId80"/>
    <p:sldId id="284" r:id="rId81"/>
    <p:sldId id="285" r:id="rId83"/>
    <p:sldId id="286" r:id="rId84"/>
    <p:sldId id="287" r:id="rId85"/>
    <p:sldId id="288" r:id="rId86"/>
    <p:sldId id="289" r:id="rId88"/>
    <p:sldId id="290" r:id="rId90"/>
    <p:sldId id="291" r:id="rId91"/>
    <p:sldId id="292" r:id="rId93"/>
    <p:sldId id="293" r:id="rId95"/>
    <p:sldId id="294" r:id="rId96"/>
  </p:sldIdLst>
  <p:sldSz cx="18288000" cy="10287000"/>
  <p:notesSz cx="6858000" cy="9144000"/>
  <p:embeddedFontLst>
    <p:embeddedFont>
      <p:font typeface="Arimo" charset="1" panose="020B0604020202020204"/>
      <p:regular r:id="rId6"/>
    </p:embeddedFont>
    <p:embeddedFont>
      <p:font typeface="Arimo Bold" charset="1" panose="020B0704020202020204"/>
      <p:regular r:id="rId7"/>
    </p:embeddedFont>
    <p:embeddedFont>
      <p:font typeface="Arimo Italics" charset="1" panose="020B0604020202090204"/>
      <p:regular r:id="rId8"/>
    </p:embeddedFont>
    <p:embeddedFont>
      <p:font typeface="Arimo Bold Italics" charset="1" panose="020B0704020202090204"/>
      <p:regular r:id="rId9"/>
    </p:embeddedFont>
    <p:embeddedFont>
      <p:font typeface="HK Grotesk Light" charset="1" panose="00000400000000000000"/>
      <p:regular r:id="rId10"/>
    </p:embeddedFont>
    <p:embeddedFont>
      <p:font typeface="HK Grotesk Light Bold" charset="1" panose="00000500000000000000"/>
      <p:regular r:id="rId11"/>
    </p:embeddedFont>
    <p:embeddedFont>
      <p:font typeface="HK Grotesk Light Italics" charset="1" panose="00000400000000000000"/>
      <p:regular r:id="rId12"/>
    </p:embeddedFont>
    <p:embeddedFont>
      <p:font typeface="HK Grotesk Light Bold Italics" charset="1" panose="00000500000000000000"/>
      <p:regular r:id="rId13"/>
    </p:embeddedFont>
    <p:embeddedFont>
      <p:font typeface="HK Grotesk Bold" charset="1" panose="00000800000000000000"/>
      <p:regular r:id="rId14"/>
    </p:embeddedFont>
    <p:embeddedFont>
      <p:font typeface="HK Grotesk Bold Italics" charset="1" panose="00000800000000000000"/>
      <p:regular r:id="rId15"/>
    </p:embeddedFont>
    <p:embeddedFont>
      <p:font typeface="HK Grotesk Medium" charset="1" panose="00000600000000000000"/>
      <p:regular r:id="rId16"/>
    </p:embeddedFont>
    <p:embeddedFont>
      <p:font typeface="HK Grotesk Medium Bold" charset="1" panose="00000700000000000000"/>
      <p:regular r:id="rId17"/>
    </p:embeddedFont>
    <p:embeddedFont>
      <p:font typeface="HK Grotesk Medium Italics" charset="1" panose="00000600000000000000"/>
      <p:regular r:id="rId18"/>
    </p:embeddedFont>
    <p:embeddedFont>
      <p:font typeface="HK Grotesk Medium Bold Italics" charset="1" panose="00000700000000000000"/>
      <p:regular r:id="rId19"/>
    </p:embeddedFont>
    <p:embeddedFont>
      <p:font typeface="Open Sans Light" charset="1" panose="020B0306030504020204"/>
      <p:regular r:id="rId20"/>
    </p:embeddedFont>
    <p:embeddedFont>
      <p:font typeface="Open Sans Light Bold" charset="1" panose="020B0806030504020204"/>
      <p:regular r:id="rId21"/>
    </p:embeddedFont>
    <p:embeddedFont>
      <p:font typeface="Open Sans Light Italics" charset="1" panose="020B0306030504020204"/>
      <p:regular r:id="rId22"/>
    </p:embeddedFont>
    <p:embeddedFont>
      <p:font typeface="Open Sans Light Bold Italics" charset="1" panose="020B0806030504020204"/>
      <p:regular r:id="rId23"/>
    </p:embeddedFont>
    <p:embeddedFont>
      <p:font typeface="Open Sans" charset="1" panose="020B0606030504020204"/>
      <p:regular r:id="rId24"/>
    </p:embeddedFont>
    <p:embeddedFont>
      <p:font typeface="Open Sans Bold" charset="1" panose="020B0806030504020204"/>
      <p:regular r:id="rId25"/>
    </p:embeddedFont>
    <p:embeddedFont>
      <p:font typeface="Open Sans Italics" charset="1" panose="020B0606030504020204"/>
      <p:regular r:id="rId26"/>
    </p:embeddedFont>
    <p:embeddedFont>
      <p:font typeface="Open Sans Bold Italics" charset="1" panose="020B0806030504020204"/>
      <p:regular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fonts/font22.fntdata" Type="http://schemas.openxmlformats.org/officeDocument/2006/relationships/font"/><Relationship Id="rId23" Target="fonts/font23.fntdata" Type="http://schemas.openxmlformats.org/officeDocument/2006/relationships/font"/><Relationship Id="rId24" Target="fonts/font24.fntdata" Type="http://schemas.openxmlformats.org/officeDocument/2006/relationships/font"/><Relationship Id="rId25" Target="fonts/font25.fntdata" Type="http://schemas.openxmlformats.org/officeDocument/2006/relationships/font"/><Relationship Id="rId26" Target="fonts/font26.fntdata" Type="http://schemas.openxmlformats.org/officeDocument/2006/relationships/font"/><Relationship Id="rId27" Target="fonts/font27.fntdata" Type="http://schemas.openxmlformats.org/officeDocument/2006/relationships/font"/><Relationship Id="rId28" Target="slides/slide1.xml" Type="http://schemas.openxmlformats.org/officeDocument/2006/relationships/slide"/><Relationship Id="rId29" Target="notesMasters/notesMaster1.xml" Type="http://schemas.openxmlformats.org/officeDocument/2006/relationships/notesMaster"/><Relationship Id="rId3" Target="viewProps.xml" Type="http://schemas.openxmlformats.org/officeDocument/2006/relationships/viewProps"/><Relationship Id="rId30" Target="theme/theme2.xml" Type="http://schemas.openxmlformats.org/officeDocument/2006/relationships/theme"/><Relationship Id="rId31" Target="notesSlides/notesSlide1.xml" Type="http://schemas.openxmlformats.org/officeDocument/2006/relationships/notesSlide"/><Relationship Id="rId32" Target="slides/slide2.xml" Type="http://schemas.openxmlformats.org/officeDocument/2006/relationships/slide"/><Relationship Id="rId33" Target="notesSlides/notesSlide2.xml" Type="http://schemas.openxmlformats.org/officeDocument/2006/relationships/notesSlide"/><Relationship Id="rId34" Target="slides/slide3.xml" Type="http://schemas.openxmlformats.org/officeDocument/2006/relationships/slide"/><Relationship Id="rId35" Target="notesSlides/notesSlide3.xml" Type="http://schemas.openxmlformats.org/officeDocument/2006/relationships/notesSlide"/><Relationship Id="rId36" Target="slides/slide4.xml" Type="http://schemas.openxmlformats.org/officeDocument/2006/relationships/slide"/><Relationship Id="rId37" Target="slides/slide5.xml" Type="http://schemas.openxmlformats.org/officeDocument/2006/relationships/slide"/><Relationship Id="rId38" Target="notesSlides/notesSlide4.xml" Type="http://schemas.openxmlformats.org/officeDocument/2006/relationships/notesSlide"/><Relationship Id="rId39" Target="slides/slide6.xml" Type="http://schemas.openxmlformats.org/officeDocument/2006/relationships/slide"/><Relationship Id="rId4" Target="theme/theme1.xml" Type="http://schemas.openxmlformats.org/officeDocument/2006/relationships/theme"/><Relationship Id="rId40" Target="notesSlides/notesSlide5.xml" Type="http://schemas.openxmlformats.org/officeDocument/2006/relationships/notesSlide"/><Relationship Id="rId41" Target="slides/slide7.xml" Type="http://schemas.openxmlformats.org/officeDocument/2006/relationships/slide"/><Relationship Id="rId42" Target="slides/slide8.xml" Type="http://schemas.openxmlformats.org/officeDocument/2006/relationships/slide"/><Relationship Id="rId43" Target="notesSlides/notesSlide6.xml" Type="http://schemas.openxmlformats.org/officeDocument/2006/relationships/notesSlide"/><Relationship Id="rId44" Target="slides/slide9.xml" Type="http://schemas.openxmlformats.org/officeDocument/2006/relationships/slide"/><Relationship Id="rId45" Target="notesSlides/notesSlide7.xml" Type="http://schemas.openxmlformats.org/officeDocument/2006/relationships/notesSlide"/><Relationship Id="rId46" Target="slides/slide10.xml" Type="http://schemas.openxmlformats.org/officeDocument/2006/relationships/slide"/><Relationship Id="rId47" Target="notesSlides/notesSlide8.xml" Type="http://schemas.openxmlformats.org/officeDocument/2006/relationships/notesSlide"/><Relationship Id="rId48" Target="slides/slide11.xml" Type="http://schemas.openxmlformats.org/officeDocument/2006/relationships/slide"/><Relationship Id="rId49" Target="notesSlides/notesSlide9.xml" Type="http://schemas.openxmlformats.org/officeDocument/2006/relationships/notesSlide"/><Relationship Id="rId5" Target="tableStyles.xml" Type="http://schemas.openxmlformats.org/officeDocument/2006/relationships/tableStyles"/><Relationship Id="rId50" Target="slides/slide12.xml" Type="http://schemas.openxmlformats.org/officeDocument/2006/relationships/slide"/><Relationship Id="rId51" Target="notesSlides/notesSlide10.xml" Type="http://schemas.openxmlformats.org/officeDocument/2006/relationships/notesSlide"/><Relationship Id="rId52" Target="slides/slide13.xml" Type="http://schemas.openxmlformats.org/officeDocument/2006/relationships/slide"/><Relationship Id="rId53" Target="notesSlides/notesSlide11.xml" Type="http://schemas.openxmlformats.org/officeDocument/2006/relationships/notesSlide"/><Relationship Id="rId54" Target="slides/slide14.xml" Type="http://schemas.openxmlformats.org/officeDocument/2006/relationships/slide"/><Relationship Id="rId55" Target="notesSlides/notesSlide12.xml" Type="http://schemas.openxmlformats.org/officeDocument/2006/relationships/notesSlide"/><Relationship Id="rId56" Target="slides/slide15.xml" Type="http://schemas.openxmlformats.org/officeDocument/2006/relationships/slide"/><Relationship Id="rId57" Target="notesSlides/notesSlide13.xml" Type="http://schemas.openxmlformats.org/officeDocument/2006/relationships/notesSlide"/><Relationship Id="rId58" Target="slides/slide16.xml" Type="http://schemas.openxmlformats.org/officeDocument/2006/relationships/slide"/><Relationship Id="rId59" Target="notesSlides/notesSlide14.xml" Type="http://schemas.openxmlformats.org/officeDocument/2006/relationships/notesSlide"/><Relationship Id="rId6" Target="fonts/font6.fntdata" Type="http://schemas.openxmlformats.org/officeDocument/2006/relationships/font"/><Relationship Id="rId60" Target="slides/slide17.xml" Type="http://schemas.openxmlformats.org/officeDocument/2006/relationships/slide"/><Relationship Id="rId61" Target="notesSlides/notesSlide15.xml" Type="http://schemas.openxmlformats.org/officeDocument/2006/relationships/notesSlide"/><Relationship Id="rId62" Target="slides/slide18.xml" Type="http://schemas.openxmlformats.org/officeDocument/2006/relationships/slide"/><Relationship Id="rId63" Target="notesSlides/notesSlide16.xml" Type="http://schemas.openxmlformats.org/officeDocument/2006/relationships/notesSlide"/><Relationship Id="rId64" Target="slides/slide19.xml" Type="http://schemas.openxmlformats.org/officeDocument/2006/relationships/slide"/><Relationship Id="rId65" Target="notesSlides/notesSlide17.xml" Type="http://schemas.openxmlformats.org/officeDocument/2006/relationships/notesSlide"/><Relationship Id="rId66" Target="slides/slide20.xml" Type="http://schemas.openxmlformats.org/officeDocument/2006/relationships/slide"/><Relationship Id="rId67" Target="notesSlides/notesSlide18.xml" Type="http://schemas.openxmlformats.org/officeDocument/2006/relationships/notesSlide"/><Relationship Id="rId68" Target="slides/slide21.xml" Type="http://schemas.openxmlformats.org/officeDocument/2006/relationships/slide"/><Relationship Id="rId69" Target="notesSlides/notesSlide19.xml" Type="http://schemas.openxmlformats.org/officeDocument/2006/relationships/notesSlide"/><Relationship Id="rId7" Target="fonts/font7.fntdata" Type="http://schemas.openxmlformats.org/officeDocument/2006/relationships/font"/><Relationship Id="rId70" Target="slides/slide22.xml" Type="http://schemas.openxmlformats.org/officeDocument/2006/relationships/slide"/><Relationship Id="rId71" Target="notesSlides/notesSlide20.xml" Type="http://schemas.openxmlformats.org/officeDocument/2006/relationships/notesSlide"/><Relationship Id="rId72" Target="slides/slide23.xml" Type="http://schemas.openxmlformats.org/officeDocument/2006/relationships/slide"/><Relationship Id="rId73" Target="notesSlides/notesSlide21.xml" Type="http://schemas.openxmlformats.org/officeDocument/2006/relationships/notesSlide"/><Relationship Id="rId74" Target="slides/slide24.xml" Type="http://schemas.openxmlformats.org/officeDocument/2006/relationships/slide"/><Relationship Id="rId75" Target="slides/slide25.xml" Type="http://schemas.openxmlformats.org/officeDocument/2006/relationships/slide"/><Relationship Id="rId76" Target="notesSlides/notesSlide22.xml" Type="http://schemas.openxmlformats.org/officeDocument/2006/relationships/notesSlide"/><Relationship Id="rId77" Target="slides/slide26.xml" Type="http://schemas.openxmlformats.org/officeDocument/2006/relationships/slide"/><Relationship Id="rId78" Target="slides/slide27.xml" Type="http://schemas.openxmlformats.org/officeDocument/2006/relationships/slide"/><Relationship Id="rId79" Target="notesSlides/notesSlide23.xml" Type="http://schemas.openxmlformats.org/officeDocument/2006/relationships/notesSlide"/><Relationship Id="rId8" Target="fonts/font8.fntdata" Type="http://schemas.openxmlformats.org/officeDocument/2006/relationships/font"/><Relationship Id="rId80" Target="slides/slide28.xml" Type="http://schemas.openxmlformats.org/officeDocument/2006/relationships/slide"/><Relationship Id="rId81" Target="slides/slide29.xml" Type="http://schemas.openxmlformats.org/officeDocument/2006/relationships/slide"/><Relationship Id="rId82" Target="notesSlides/notesSlide24.xml" Type="http://schemas.openxmlformats.org/officeDocument/2006/relationships/notesSlide"/><Relationship Id="rId83" Target="slides/slide30.xml" Type="http://schemas.openxmlformats.org/officeDocument/2006/relationships/slide"/><Relationship Id="rId84" Target="slides/slide31.xml" Type="http://schemas.openxmlformats.org/officeDocument/2006/relationships/slide"/><Relationship Id="rId85" Target="slides/slide32.xml" Type="http://schemas.openxmlformats.org/officeDocument/2006/relationships/slide"/><Relationship Id="rId86" Target="slides/slide33.xml" Type="http://schemas.openxmlformats.org/officeDocument/2006/relationships/slide"/><Relationship Id="rId87" Target="notesSlides/notesSlide25.xml" Type="http://schemas.openxmlformats.org/officeDocument/2006/relationships/notesSlide"/><Relationship Id="rId88" Target="slides/slide34.xml" Type="http://schemas.openxmlformats.org/officeDocument/2006/relationships/slide"/><Relationship Id="rId89" Target="notesSlides/notesSlide26.xml" Type="http://schemas.openxmlformats.org/officeDocument/2006/relationships/notesSlide"/><Relationship Id="rId9" Target="fonts/font9.fntdata" Type="http://schemas.openxmlformats.org/officeDocument/2006/relationships/font"/><Relationship Id="rId90" Target="slides/slide35.xml" Type="http://schemas.openxmlformats.org/officeDocument/2006/relationships/slide"/><Relationship Id="rId91" Target="slides/slide36.xml" Type="http://schemas.openxmlformats.org/officeDocument/2006/relationships/slide"/><Relationship Id="rId92" Target="notesSlides/notesSlide27.xml" Type="http://schemas.openxmlformats.org/officeDocument/2006/relationships/notesSlide"/><Relationship Id="rId93" Target="slides/slide37.xml" Type="http://schemas.openxmlformats.org/officeDocument/2006/relationships/slide"/><Relationship Id="rId94" Target="notesSlides/notesSlide28.xml" Type="http://schemas.openxmlformats.org/officeDocument/2006/relationships/notesSlide"/><Relationship Id="rId95" Target="slides/slide38.xml" Type="http://schemas.openxmlformats.org/officeDocument/2006/relationships/slide"/><Relationship Id="rId96" Target="slides/slide39.xml" Type="http://schemas.openxmlformats.org/officeDocument/2006/relationships/slide"/><Relationship Id="rId97" Target="notesSlides/notesSlide29.xml" Type="http://schemas.openxmlformats.org/officeDocument/2006/relationships/note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6.xml" Type="http://schemas.openxmlformats.org/officeDocument/2006/relationships/slide"/></Relationships>
</file>

<file path=ppt/notesSlides/_rels/notesSlide1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7.xml" Type="http://schemas.openxmlformats.org/officeDocument/2006/relationships/slide"/></Relationships>
</file>

<file path=ppt/notesSlides/_rels/notesSlide1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8.xml" Type="http://schemas.openxmlformats.org/officeDocument/2006/relationships/slide"/></Relationships>
</file>

<file path=ppt/notesSlides/_rels/notesSlide1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9.xml" Type="http://schemas.openxmlformats.org/officeDocument/2006/relationships/slide"/></Relationships>
</file>

<file path=ppt/notesSlides/_rels/notesSlide1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0.xml" Type="http://schemas.openxmlformats.org/officeDocument/2006/relationships/slide"/></Relationships>
</file>

<file path=ppt/notesSlides/_rels/notesSlide1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1.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2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2.xml" Type="http://schemas.openxmlformats.org/officeDocument/2006/relationships/slide"/></Relationships>
</file>

<file path=ppt/notesSlides/_rels/notesSlide2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3.xml" Type="http://schemas.openxmlformats.org/officeDocument/2006/relationships/slide"/></Relationships>
</file>

<file path=ppt/notesSlides/_rels/notesSlide2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5.xml" Type="http://schemas.openxmlformats.org/officeDocument/2006/relationships/slide"/></Relationships>
</file>

<file path=ppt/notesSlides/_rels/notesSlide2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7.xml" Type="http://schemas.openxmlformats.org/officeDocument/2006/relationships/slide"/></Relationships>
</file>

<file path=ppt/notesSlides/_rels/notesSlide2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9.xml" Type="http://schemas.openxmlformats.org/officeDocument/2006/relationships/slide"/></Relationships>
</file>

<file path=ppt/notesSlides/_rels/notesSlide2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3.xml" Type="http://schemas.openxmlformats.org/officeDocument/2006/relationships/slide"/></Relationships>
</file>

<file path=ppt/notesSlides/_rels/notesSlide2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4.xml" Type="http://schemas.openxmlformats.org/officeDocument/2006/relationships/slide"/></Relationships>
</file>

<file path=ppt/notesSlides/_rels/notesSlide2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6.xml" Type="http://schemas.openxmlformats.org/officeDocument/2006/relationships/slide"/></Relationships>
</file>

<file path=ppt/notesSlides/_rels/notesSlide2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7.xml" Type="http://schemas.openxmlformats.org/officeDocument/2006/relationships/slide"/></Relationships>
</file>

<file path=ppt/notesSlides/_rels/notesSlide2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9.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notesSlide1.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10.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This is a talk for my younger researcher self, which I hope can be useful to you. </a:t>
            </a:r>
          </a:p>
          <a:p>
            <a:pPr lvl="0"/>
            <a:r>
              <a:rPr lang="en-US"/>
              <a:t/>
            </a:r>
          </a:p>
          <a:p>
            <a:pPr lvl="0"/>
            <a:r>
              <a:rPr lang="en-US"/>
              <a:t>One of the most important lessons I learned and which may sound trivial is that it's much easier to make decisions if you know where you're heading. I've also learned that knowing things at an intellectual level is not the same as feeling it deep in your bones. The latter comes effortlessly, where the first you have to remind yourself of constantly.</a:t>
            </a:r>
          </a:p>
          <a:p>
            <a:pPr lvl="0"/>
            <a:r>
              <a:rPr lang="en-US"/>
              <a:t/>
            </a:r>
          </a:p>
          <a:p>
            <a:pPr lvl="0"/>
            <a:r>
              <a:rPr lang="en-US"/>
              <a:t> got to learn a lot about project management through trial e. Even when they are known, it still takes a lot of effort to mitigate these problems. I also believe that the tools we use in our everyday research have a profound impact on how we think about things and how we plan our future efforts, either long term and short term. I'm going to talk about this today, in the context of computational chemistry and current research practices, and hopefully, give some useful practical tips.</a:t>
            </a:r>
          </a:p>
          <a:p>
            <a:pPr lvl="0"/>
            <a:r>
              <a:rPr lang="en-US"/>
              <a:t/>
            </a:r>
          </a:p>
          <a:p>
            <a:pPr lvl="0"/>
            <a:r>
              <a:rPr lang="en-US"/>
              <a:t>So, to think about your career goals </a:t>
            </a:r>
          </a:p>
          <a:p>
            <a:pPr lvl="0"/>
            <a:r>
              <a:rPr lang="en-US"/>
              <a:t/>
            </a:r>
          </a:p>
          <a:p>
            <a:pPr lvl="0"/>
            <a:r>
              <a:rPr lang="en-US"/>
              <a:t>There is a balance to achieve between enjoying exploration of new ideas and being "productive". How to even define being productive? It may mean different things to different people. I personally prefer learning new things over demonstrating that I've learned something, especially if it has to come in writing. Often, the number of papers is being used as a proxy for productivity in research environments, but that's far from the only thing researchers do. What about teaching, mentoring, curating some valuable resources (data, literature), writing tutorials or doing some other work useful to the wider community?</a:t>
            </a:r>
          </a:p>
          <a:p>
            <a:pPr lvl="0"/>
            <a:r>
              <a:rPr lang="en-US"/>
              <a:t/>
            </a:r>
          </a:p>
          <a:p>
            <a:pPr lvl="0"/>
            <a:r>
              <a:rPr lang="en-US"/>
              <a:t>PhD / postdocs -- limited amount of time -- how can you achieve what you want?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11.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Time, while a scarce resource which you are never getting back, is actually not necessarily the limiting factor -- it's your bandwidth. You may have time to do something, but not enough willpower. </a:t>
            </a:r>
          </a:p>
          <a:p>
            <a:pPr lvl="0"/>
            <a:r>
              <a:rPr lang="en-US"/>
              <a:t/>
            </a:r>
          </a:p>
          <a:p>
            <a:pPr lvl="0"/>
            <a:r>
              <a:rPr lang="en-US"/>
              <a:t>I also believe that we have limited reserves for decision making each day. If you spend too much of your decision making fuel on deciding what to wear or what to eat, you might find yourself out of gas at the point when you have to make a more important decision (not to say that eating and clothing are not important). </a:t>
            </a:r>
          </a:p>
          <a:p>
            <a:pPr lvl="0"/>
            <a:r>
              <a:rPr lang="en-US"/>
              <a:t/>
            </a:r>
          </a:p>
          <a:p>
            <a:pPr lvl="0"/>
            <a:r>
              <a:rPr lang="en-US"/>
              <a:t>I've always disliked the word productive</a:t>
            </a:r>
          </a:p>
          <a:p>
            <a:pPr lvl="0"/>
            <a:r>
              <a:rPr lang="en-US"/>
              <a:t/>
            </a:r>
          </a:p>
          <a:p>
            <a:pPr lvl="0"/>
            <a:r>
              <a:rPr lang="en-US"/>
              <a:t>There is a balance to achieve between enjoying exploration of new ideas and being "productive". How to even define being productive? It may mean different things to different people. I personally prefer learning new things over demonstrating that I've learned something, especially if it has to come in writing. Often, the number of papers is being used as a proxy for productivity in research environments, but that's far from the only thing researchers do. What about teaching, mentoring, curating some valuable resources (data, literature), writing tutorials or doing some other work useful to the wider community?</a:t>
            </a:r>
          </a:p>
          <a:p>
            <a:pPr lvl="0"/>
            <a:r>
              <a:rPr lang="en-US"/>
              <a:t/>
            </a:r>
          </a:p>
          <a:p>
            <a:pPr lvl="0"/>
            <a:r>
              <a:rPr lang="en-US"/>
              <a:t>PhD / postdocs -- limited amount of time -- how can you achieve what you want?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12.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sometimes the most productive thing to do is nothing</a:t>
            </a:r>
          </a:p>
          <a:p>
            <a:pPr lvl="0"/>
            <a:r>
              <a:rPr lang="en-US"/>
              <a:t/>
            </a:r>
          </a:p>
          <a:p>
            <a:pPr lvl="0"/>
            <a:r>
              <a:rPr lang="en-US"/>
              <a:t>allow yourself to do nothing every so often</a:t>
            </a:r>
          </a:p>
          <a:p>
            <a:pPr lvl="0"/>
            <a:r>
              <a:rPr lang="en-US"/>
              <a:t/>
            </a:r>
          </a:p>
          <a:p>
            <a:pPr lvl="0"/>
            <a:r>
              <a:rPr lang="en-US"/>
              <a:t>it will clear your head and increase your bandwidth</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13.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make sure that you find something that works for you</a:t>
            </a:r>
          </a:p>
          <a:p>
            <a:pPr lvl="0"/>
            <a:r>
              <a:rPr lang="en-US"/>
              <a:t/>
            </a:r>
          </a:p>
          <a:p>
            <a:pPr lvl="0"/>
            <a:r>
              <a:rPr lang="en-US"/>
              <a:t>if that means publishing a paper in a high impact journal, think about how you can get there. </a:t>
            </a:r>
          </a:p>
          <a:p>
            <a:pPr lvl="0"/>
            <a:r>
              <a:rPr lang="en-US"/>
              <a:t/>
            </a:r>
          </a:p>
          <a:p>
            <a:pPr lvl="0"/>
            <a:r>
              <a:rPr lang="en-US"/>
              <a:t>if you want to build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14.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Designing science project is not necessarily easy or straightforward. We often don't really know what we need to do, how to do it, if we did it right or even when our project is over.</a:t>
            </a:r>
          </a:p>
          <a:p>
            <a:pPr lvl="0"/>
            <a:r>
              <a:rPr lang="en-US"/>
              <a:t/>
            </a:r>
          </a:p>
          <a:p>
            <a:pPr lvl="0"/>
            <a:r>
              <a:rPr lang="en-US"/>
              <a:t>We make many decisions in the process, but some of which may lead to outcomes that are delayed and which are sometimes not obviously tied to a decision made previously.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15.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You need to communicate not just with your supervisor and labmates, but also with your future self. Not feeling like taking notes today while you are setting up this protocol? It's gonna come back to bite you when you'll try to remember what you did while writing down your methods section months later. </a:t>
            </a:r>
          </a:p>
          <a:p>
            <a:pPr lvl="0"/>
            <a:r>
              <a:rPr lang="en-US"/>
              <a:t/>
            </a:r>
          </a:p>
          <a:p>
            <a:pPr lvl="0"/>
            <a:r>
              <a:rPr lang="en-US"/>
              <a:t>How do you prioritize? Both task a and task B are important, but which one should be done first?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16.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Adaptability is the key. Recognizing that the original plan is no longer viable, whatever the reason may be, can be hard. Stop beating a dead horse. Sometimes it takes longer to realize that's happening than we'd like to admit. Or cutting our losses and dropping things that we deeply care about, but that are going nowhere. etc</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17.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
            </a:r>
          </a:p>
          <a:p>
            <a:pPr lvl="0"/>
            <a:r>
              <a:rPr lang="en-US"/>
              <a:t/>
            </a:r>
          </a:p>
          <a:p>
            <a:pPr lvl="0"/>
            <a:r>
              <a:rPr lang="en-US"/>
              <a:t>iterate (deliberately) so you can pivot/reassess when things are not going as expected / hoped for</a:t>
            </a:r>
          </a:p>
          <a:p>
            <a:pPr lvl="0"/>
            <a:r>
              <a:rPr lang="en-US"/>
              <a:t/>
            </a:r>
          </a:p>
          <a:p>
            <a:pPr lvl="0"/>
            <a:r>
              <a:rPr lang="en-US"/>
              <a:t>revisit your goals and adjust according to new information you have at hand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18.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Planning is essentially imagining possible future scenarios. Even if nothing ever goes as imagined, we have at least thought through some options, we know well what resources we have at hand and we can react faster to any changing circumstances. Always have a plan b, c, d, x, y, z....</a:t>
            </a:r>
          </a:p>
          <a:p>
            <a:pPr lvl="0"/>
            <a:r>
              <a:rPr lang="en-US"/>
              <a:t/>
            </a:r>
          </a:p>
          <a:p>
            <a:pPr lvl="0"/>
            <a:r>
              <a:rPr lang="en-US"/>
              <a:t>invest in thinking ahead so you have to do less later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19.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remind yourself why and what</a:t>
            </a:r>
          </a:p>
          <a:p>
            <a:pPr lvl="0"/>
            <a:r>
              <a:rPr lang="en-US"/>
              <a:t/>
            </a:r>
          </a:p>
          <a:p>
            <a:pPr lvl="0"/>
            <a:r>
              <a:rPr lang="en-US"/>
              <a:t>revisit review change</a:t>
            </a:r>
          </a:p>
          <a:p>
            <a:pPr lvl="0"/>
            <a:r>
              <a:rPr lang="en-US"/>
              <a:t/>
            </a:r>
          </a:p>
          <a:p>
            <a:pPr lvl="0"/>
            <a:r>
              <a:rPr lang="en-US"/>
              <a:t>remind yourself often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2.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But first, let me introduce myself. </a:t>
            </a:r>
          </a:p>
          <a:p>
            <a:pPr lvl="0"/>
            <a:r>
              <a:rPr lang="en-US"/>
              <a:t/>
            </a:r>
          </a:p>
          <a:p>
            <a:pPr lvl="0"/>
            <a:r>
              <a:rPr lang="en-US"/>
              <a:t>I did chemistry as an undergrad, I went on to get my PhD in comp. chem and then moved on to my postdocs, which is what you do when you are not sure what to do next. It turned out that I didn't want to be an academic, but I believed I did for a quite a while.</a:t>
            </a:r>
          </a:p>
          <a:p>
            <a:pPr lvl="0"/>
            <a:r>
              <a:rPr lang="en-US"/>
              <a:t/>
            </a:r>
          </a:p>
          <a:p>
            <a:pPr lvl="0"/>
            <a:r>
              <a:rPr lang="en-US"/>
              <a:t>However, I started to get an idea what I wanted to do durig my postdoc years. A few months into my first postdoc, I got really frustrated --wanted to play with structures... </a:t>
            </a:r>
          </a:p>
          <a:p>
            <a:pPr lvl="0"/>
            <a:r>
              <a:rPr lang="en-US"/>
              <a:t>started thinking about repositories (not the first one)</a:t>
            </a:r>
          </a:p>
          <a:p>
            <a:pPr lvl="0"/>
            <a:r>
              <a:rPr lang="en-US"/>
              <a:t>got a grant to build a prototype and this is where I got excited about research infrastructure and building things.</a:t>
            </a:r>
          </a:p>
          <a:p>
            <a:pPr lvl="0"/>
            <a:r>
              <a:rPr lang="en-US"/>
              <a:t>I also started seeing infrastructure issues everywhere. Working on it changed a lot about how I think about research,  project design, publishing and open science. </a:t>
            </a:r>
          </a:p>
          <a:p>
            <a:pPr lvl="0"/>
            <a:r>
              <a:rPr lang="en-US"/>
              <a:t/>
            </a:r>
          </a:p>
          <a:p>
            <a:pPr lvl="0"/>
            <a:r>
              <a:rPr lang="en-US"/>
              <a:t>I went to become a PM with OpenFF -- project building OSS tools and force fields -- large, collaborative project supported by funding from industry. From there to starting and running OMSF. OMSF is a newly formed nonprofit aiming to provide admin and operational home to OSS in mol. sciences and hopefully do more useful work for our field.  Impact - by running an organization that can help others do their research better or fund some new research avenues, I feel like my time is well spent and like I'm making more impact than I ever could by publishing a paper. Fulfilling. </a:t>
            </a:r>
          </a:p>
          <a:p>
            <a:pPr lvl="0"/>
            <a:r>
              <a:rPr lang="en-US"/>
              <a:t/>
            </a:r>
          </a:p>
          <a:p>
            <a:pPr lvl="0"/>
            <a:r>
              <a:rPr lang="en-US"/>
              <a:t>A lot of how we do things in science today revolves around publishing those papers, not surprisingly so, which in turn affect how we make our decisions -- from the labs we choose to projects we work on. But why have we chose to become researchers in the first place? How can we improve how we do research? </a:t>
            </a:r>
          </a:p>
          <a:p>
            <a:pPr lvl="0"/>
            <a:r>
              <a:rPr lang="en-US"/>
              <a:t/>
            </a:r>
          </a:p>
          <a:p>
            <a:pPr lvl="0"/>
            <a:r>
              <a:rPr lang="en-US"/>
              <a:t>You are the next generation and it's very much up to you!</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20.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we're never done, we just run out of funding...</a:t>
            </a:r>
          </a:p>
          <a:p>
            <a:pPr lvl="0"/>
            <a:r>
              <a:rPr lang="en-US"/>
              <a:t/>
            </a:r>
          </a:p>
          <a:p>
            <a:pPr lvl="0"/>
            <a:r>
              <a:rPr lang="en-US"/>
              <a:t>how to actually get your project done?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21.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David's recommendation -- add some things like "get up in the morning", "eat lunch"</a:t>
            </a:r>
          </a:p>
          <a:p>
            <a:pPr lvl="0"/>
            <a:r>
              <a:rPr lang="en-US"/>
              <a:t/>
            </a:r>
          </a:p>
          <a:p>
            <a:pPr lvl="0"/>
            <a:r>
              <a:rPr lang="en-US"/>
              <a:t>that said, on some days these things can indeed be a real achievement</a:t>
            </a:r>
          </a:p>
          <a:p>
            <a:pPr lvl="0"/>
            <a:r>
              <a:rPr lang="en-US"/>
              <a:t/>
            </a:r>
          </a:p>
          <a:p>
            <a:pPr lvl="0"/>
            <a:r>
              <a:rPr lang="en-US"/>
              <a:t>you should recognize those days to take a break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22.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For example, you decide that every day you will spend 5 min at the end of teh day to summarize what you did that day. 4 months later you have detailed notes of what you have been up to and you can get more insights if you actually analyze your notes.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23.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an end of the project can come in many forms -- a publication, changing the project topic, moving to the next position, or leaving academia for greener pastures </a:t>
            </a:r>
          </a:p>
          <a:p>
            <a:pPr lvl="0"/>
            <a:r>
              <a:rPr lang="en-US"/>
              <a:t/>
            </a:r>
          </a:p>
          <a:p>
            <a:pPr lvl="0"/>
            <a:r>
              <a:rPr lang="en-US"/>
              <a:t>you come to an end, but there's still so much to do</a:t>
            </a:r>
          </a:p>
          <a:p>
            <a:pPr lvl="0"/>
            <a:r>
              <a:rPr lang="en-US"/>
              <a:t/>
            </a:r>
          </a:p>
          <a:p>
            <a:pPr lvl="0"/>
            <a:r>
              <a:rPr lang="en-US"/>
              <a:t>this is the point where all good project management pays off with interests -- the more you do while you're at it, the less work you need to do at the very end when the motivation is probably at its lowest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24.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Things are getting a lot more complex and we're entering the world of politics.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25.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This is especially important in interdisciplinary teams -- make sure you use the same language, define your terms. </a:t>
            </a:r>
          </a:p>
          <a:p>
            <a:pPr lvl="0"/>
            <a:r>
              <a:rPr lang="en-US"/>
              <a:t/>
            </a:r>
          </a:p>
          <a:p>
            <a:pPr lvl="0"/>
            <a:r>
              <a:rPr lang="en-US"/>
              <a:t>Let's use an example of a workflow -- it can mean so many things in different contexts.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26.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Running into politics here. </a:t>
            </a:r>
          </a:p>
          <a:p>
            <a:pPr lvl="0"/>
            <a:r>
              <a:rPr lang="en-US"/>
              <a:t/>
            </a:r>
          </a:p>
          <a:p>
            <a:pPr lvl="0"/>
            <a:r>
              <a:rPr lang="en-US"/>
              <a:t>How do you get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27.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Planning is essentially imagining possible future scenarios. Even if nothing ever goes as imagined, we have at least thought through some options, we know well what resources we have at hand and we can react faster to any changing circumstances. Always have a plan b, c, d, x, y, z....</a:t>
            </a:r>
          </a:p>
          <a:p>
            <a:pPr lvl="0"/>
            <a:r>
              <a:rPr lang="en-US"/>
              <a:t/>
            </a:r>
          </a:p>
          <a:p>
            <a:pPr lvl="0"/>
            <a:r>
              <a:rPr lang="en-US"/>
              <a:t>invest in thinking ahead so you have to do less later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28.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You want people who are actively doing work to participate in planning because the roadmap and plans can get out of control. </a:t>
            </a:r>
          </a:p>
          <a:p>
            <a:pPr lvl="0"/>
            <a:r>
              <a:rPr lang="en-US"/>
              <a:t/>
            </a:r>
          </a:p>
          <a:p>
            <a:pPr lvl="0"/>
            <a:r>
              <a:rPr lang="en-US"/>
              <a:t>If we liken the process to building a house, then architects need to talk to builders, otherwise you may end up with a house that can't be built, realization that only may come about many months and thousands of dollars later...</a:t>
            </a:r>
          </a:p>
          <a:p>
            <a:pPr lvl="0"/>
            <a:r>
              <a:rPr lang="en-US"/>
              <a:t/>
            </a:r>
          </a:p>
          <a:p>
            <a:pPr lvl="0"/>
            <a:r>
              <a:rPr lang="en-US"/>
              <a:t>It is important that every project participant is included in project planning. </a:t>
            </a:r>
          </a:p>
          <a:p>
            <a:pPr lvl="0"/>
            <a:r>
              <a:rPr lang="en-US"/>
              <a:t/>
            </a:r>
          </a:p>
          <a:p>
            <a:pPr lvl="0"/>
            <a:r>
              <a:rPr lang="en-US"/>
              <a:t>And if you want to drive, you better get a good roadmap!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29.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I could go on and on</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3.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why i think open science is crucial for modern science</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4.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I came to believe that building appropriate research infrastructure coupled with better management of our existing resources can take us a long way. Today I wanted to talk about both these topics and how their interplay affects our processes, but as this talk was taking shape, I realized that there is too much ground to cover, even in this extremely generous speaking slot and decided to focus on project management. Fixing our research infrastructure is something that will take time and money. however, better project management is something anyone can start doing today at almost no cost (probably some time investment). </a:t>
            </a:r>
          </a:p>
          <a:p>
            <a:pPr lvl="0"/>
            <a:r>
              <a:rPr lang="en-US"/>
              <a:t/>
            </a:r>
          </a:p>
          <a:p>
            <a:pPr lvl="0"/>
            <a:r>
              <a:rPr lang="en-US"/>
              <a:t>I mentioned a few seconds ago that better management of our resources can improve science. What is the most valuable resource that we have? It is arguably time. You will never get your time back.</a:t>
            </a:r>
          </a:p>
          <a:p>
            <a:pPr lvl="0"/>
            <a:r>
              <a:rPr lang="en-US"/>
              <a:t/>
            </a:r>
          </a:p>
          <a:p>
            <a:pPr lvl="0"/>
            <a:r>
              <a:rPr lang="en-US"/>
              <a:t>Even though we are often told that we learn how to manage projects during our phds, we really don't. We learn how to survive and produce that one paper or twenty, if we're lucky. Obviously, this is a broadly generalizing statement and I will make a fair few in this presentation. I am well aware that there this doesn't apply to everyone everywhere, but some patterns are difficult to escape. </a:t>
            </a:r>
          </a:p>
          <a:p>
            <a:pPr lvl="0"/>
            <a:r>
              <a:rPr lang="en-US"/>
              <a:t/>
            </a:r>
          </a:p>
          <a:p>
            <a:pPr lvl="0"/>
            <a:r>
              <a:rPr lang="en-US"/>
              <a:t>So I will start unpacking project management and lessons learned.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5.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Academia comes with many lores and we learn by imitating -- that's what all humans do. But what if things that we're learning are actually not that great? </a:t>
            </a:r>
          </a:p>
          <a:p>
            <a:pPr lvl="0"/>
            <a:r>
              <a:rPr lang="en-US"/>
              <a:t/>
            </a:r>
          </a:p>
          <a:p>
            <a:pPr lvl="0"/>
            <a:r>
              <a:rPr lang="en-US"/>
              <a:t>From my experience, and you and others may have a different one, it seems to me that a lot of time is spent on following the form and doing things because that's how it's done. And because everyone does it, it's hard to question it. </a:t>
            </a:r>
          </a:p>
          <a:p>
            <a:pPr lvl="0"/>
            <a:r>
              <a:rPr lang="en-US"/>
              <a:t/>
            </a:r>
          </a:p>
          <a:p>
            <a:pPr lvl="0"/>
            <a:r>
              <a:rPr lang="en-US"/>
              <a:t>Project management is about designing efficient processes for getting things done and making sure they get done -- whether that's collecting data, ordering equipment, organizing meetings, presenting results, etc. This processes may range from trivial to complex. But how do we make them better?</a:t>
            </a:r>
          </a:p>
          <a:p>
            <a:pPr lvl="0"/>
            <a:r>
              <a:rPr lang="en-US"/>
              <a:t/>
            </a:r>
          </a:p>
          <a:p>
            <a:pPr lvl="0"/>
            <a:r>
              <a:rPr lang="en-US"/>
              <a:t>Project design and management is a skill that can be learned, although as in any other area of human activity, there people more or less talented for such stuff. But, I have never heard many people talk about it and rarely it's been discussed in my presence beyond what it takes to reach a publication. But I want to argue that there is more to project management than it meets the manuscript.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6.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Let's have a look at a generic research trajectory of a phd student. All these decisions you made today and yesterday will have a profound impact on your future choices, whether you like it or not -- Which lab/university you joined, which topic you want to work on, which journal you will publish in, etc. </a:t>
            </a:r>
          </a:p>
          <a:p>
            <a:pPr lvl="0"/>
            <a:r>
              <a:rPr lang="en-US"/>
              <a:t/>
            </a:r>
          </a:p>
          <a:p>
            <a:pPr lvl="0"/>
            <a:r>
              <a:rPr lang="en-US"/>
              <a:t>This trajectory is a rather standard one. But, where here do you learn about project design? How to think about the big picture and ask the right questions? When we start our phds, we are given smaller tasks that are supposed to teach us how to use certain tools or lead to something bigger later on. But we often don't really see the woods, we just see the trees -- the wood only starts to show later on, if we're lucky.</a:t>
            </a:r>
          </a:p>
          <a:p>
            <a:pPr lvl="0"/>
            <a:r>
              <a:rPr lang="en-US"/>
              <a:t/>
            </a:r>
          </a:p>
          <a:p>
            <a:pPr lvl="0"/>
            <a:r>
              <a:rPr lang="en-US"/>
              <a:t>We also do a lot of things because we're told to and often because we don't know any better, or we are not in a position to say no. Debating someone who is in a more powerful position is not always fun and most people choose their battles carefully, even when they have complaints about certain things. There is a lot of power dynamics at play, which is not necessarily the best environment for scientific progress. </a:t>
            </a:r>
          </a:p>
          <a:p>
            <a:pPr lvl="0"/>
            <a:r>
              <a:rPr lang="en-US"/>
              <a:t/>
            </a:r>
          </a:p>
          <a:p>
            <a:pPr lvl="0"/>
            <a:r>
              <a:rPr lang="en-US"/>
              <a:t>So, given the environment, how can we make sure that we design good studies and that our project has reasonable goals that we'll be able to publish, regardless of the outcome?  Who is responsible for this to happen? Is it you or you supervisor?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7.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it is up to you to work on seeing the big picture and not lose sight of it</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8.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However, you should try to build your autonomy as soon as possible and enlist help from your mentors and peers on the way. Nobody knows everything and we all need help.</a:t>
            </a:r>
          </a:p>
          <a:p>
            <a:pPr lvl="0"/>
            <a:r>
              <a:rPr lang="en-US"/>
              <a:t/>
            </a:r>
          </a:p>
          <a:p>
            <a:pPr lvl="0"/>
            <a:r>
              <a:rPr lang="en-US"/>
              <a:t>Every project has multiple decision points, where you can choose between multiple options and sometimes these choices are irreversible (for example, you won't have enough time to go back and try another approach). </a:t>
            </a:r>
          </a:p>
          <a:p>
            <a:pPr lvl="0"/>
            <a:r>
              <a:rPr lang="en-US"/>
              <a:t/>
            </a:r>
          </a:p>
          <a:p>
            <a:pPr lvl="0"/>
            <a:r>
              <a:rPr lang="en-US"/>
              <a:t>Give examples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notesSlides/notesSlide9.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We make many decisions every day. Sometimes good, sometimes bad. But, do we know when we make a good decision vs a bad one? </a:t>
            </a:r>
          </a:p>
          <a:p>
            <a:pPr lvl="0"/>
            <a:r>
              <a:rPr lang="en-US"/>
              <a:t/>
            </a:r>
          </a:p>
          <a:p>
            <a:pPr lvl="0"/>
            <a:r>
              <a:rPr lang="en-US"/>
              <a:t>In fact, more important than the decision outcome, which is always desirable, having a good decision making process is what counts more in the long run. </a:t>
            </a:r>
          </a:p>
          <a:p>
            <a:pPr lvl="0"/>
            <a:r>
              <a:rPr lang="en-US"/>
              <a:t/>
            </a:r>
          </a:p>
          <a:p>
            <a:pPr lvl="0"/>
            <a:r>
              <a:rPr lang="en-US"/>
              <a:t>Two kinds of thinking -- long term and short term -- roughly divided into strategic and operational, but they feed into each other and you update each as you gain new information. </a:t>
            </a:r>
          </a:p>
          <a:p>
            <a:pPr lvl="0"/>
            <a:r>
              <a:rPr lang="en-US"/>
              <a:t/>
            </a:r>
          </a:p>
          <a:p>
            <a:pPr lvl="0"/>
            <a:r>
              <a:rPr lang="en-US"/>
              <a:t>For example, you want to publish a Nature paper in the next 3 years. How could you get there? While nothing can guarantee your success, you can increase your odds of success if you join a famous lab at a prestigious university, if you are working on a hot topic du jour, and if you manage to extract a really good story out of your data. </a:t>
            </a:r>
          </a:p>
          <a:p>
            <a:pPr lvl="0"/>
            <a:r>
              <a:rPr lang="en-US"/>
              <a:t/>
            </a:r>
          </a:p>
          <a:p>
            <a:pPr lvl="0"/>
            <a:r>
              <a:rPr lang="en-US"/>
              <a:t>But maybe you have other goals.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sv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33.png" Type="http://schemas.openxmlformats.org/officeDocument/2006/relationships/image"/><Relationship Id="rId4" Target="../media/image34.svg" Type="http://schemas.openxmlformats.org/officeDocument/2006/relationships/image"/><Relationship Id="rId5" Target="../media/image1.png" Type="http://schemas.openxmlformats.org/officeDocument/2006/relationships/image"/><Relationship Id="rId6" Target="../media/image15.png" Type="http://schemas.openxmlformats.org/officeDocument/2006/relationships/image"/><Relationship Id="rId7" Target="../media/image16.sv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35.png" Type="http://schemas.openxmlformats.org/officeDocument/2006/relationships/image"/><Relationship Id="rId4" Target="../media/image36.svg" Type="http://schemas.openxmlformats.org/officeDocument/2006/relationships/image"/><Relationship Id="rId5" Target="../media/image37.png" Type="http://schemas.openxmlformats.org/officeDocument/2006/relationships/image"/><Relationship Id="rId6" Target="../media/image38.sv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 Id="rId3" Target="../media/image39.png" Type="http://schemas.openxmlformats.org/officeDocument/2006/relationships/image"/><Relationship Id="rId4" Target="../media/image40.svg" Type="http://schemas.openxmlformats.org/officeDocument/2006/relationships/image"/><Relationship Id="rId5" Target="../media/image41.png" Type="http://schemas.openxmlformats.org/officeDocument/2006/relationships/image"/><Relationship Id="rId6" Target="../media/image42.svg" Type="http://schemas.openxmlformats.org/officeDocument/2006/relationships/image"/><Relationship Id="rId7" Target="../media/image28.png" Type="http://schemas.openxmlformats.org/officeDocument/2006/relationships/image"/><Relationship Id="rId8" Target="../media/image29.sv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 Id="rId3" Target="../media/image41.png" Type="http://schemas.openxmlformats.org/officeDocument/2006/relationships/image"/><Relationship Id="rId4" Target="../media/image42.svg" Type="http://schemas.openxmlformats.org/officeDocument/2006/relationships/image"/><Relationship Id="rId5" Target="../media/image28.png" Type="http://schemas.openxmlformats.org/officeDocument/2006/relationships/image"/><Relationship Id="rId6" Target="../media/image29.svg" Type="http://schemas.openxmlformats.org/officeDocument/2006/relationships/image"/><Relationship Id="rId7" Target="../media/image43.png" Type="http://schemas.openxmlformats.org/officeDocument/2006/relationships/image"/><Relationship Id="rId8" Target="../media/image44.sv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2.xml" Type="http://schemas.openxmlformats.org/officeDocument/2006/relationships/notesSlide"/><Relationship Id="rId3" Target="../media/image45.png" Type="http://schemas.openxmlformats.org/officeDocument/2006/relationships/image"/><Relationship Id="rId4" Target="../media/image46.sv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3.xml" Type="http://schemas.openxmlformats.org/officeDocument/2006/relationships/notesSlide"/><Relationship Id="rId3" Target="../media/image41.png" Type="http://schemas.openxmlformats.org/officeDocument/2006/relationships/image"/><Relationship Id="rId4" Target="../media/image42.svg" Type="http://schemas.openxmlformats.org/officeDocument/2006/relationships/image"/><Relationship Id="rId5" Target="../media/image28.png" Type="http://schemas.openxmlformats.org/officeDocument/2006/relationships/image"/><Relationship Id="rId6" Target="../media/image29.sv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4.xml" Type="http://schemas.openxmlformats.org/officeDocument/2006/relationships/notesSlide"/><Relationship Id="rId3" Target="../media/image47.png" Type="http://schemas.openxmlformats.org/officeDocument/2006/relationships/image"/><Relationship Id="rId4" Target="../media/image48.svg" Type="http://schemas.openxmlformats.org/officeDocument/2006/relationships/image"/><Relationship Id="rId5" Target="../media/image49.png" Type="http://schemas.openxmlformats.org/officeDocument/2006/relationships/image"/><Relationship Id="rId6" Target="../media/image50.sv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5.xml" Type="http://schemas.openxmlformats.org/officeDocument/2006/relationships/notesSlide"/><Relationship Id="rId3" Target="../media/image51.png" Type="http://schemas.openxmlformats.org/officeDocument/2006/relationships/image"/><Relationship Id="rId4" Target="../media/image52.png" Type="http://schemas.openxmlformats.org/officeDocument/2006/relationships/image"/><Relationship Id="rId5" Target="../media/image53.svg" Type="http://schemas.openxmlformats.org/officeDocument/2006/relationships/image"/><Relationship Id="rId6" Target="../media/image54.png" Type="http://schemas.openxmlformats.org/officeDocument/2006/relationships/image"/><Relationship Id="rId7" Target="../media/image55.sv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6.xml" Type="http://schemas.openxmlformats.org/officeDocument/2006/relationships/notesSlide"/><Relationship Id="rId3" Target="../media/image56.png" Type="http://schemas.openxmlformats.org/officeDocument/2006/relationships/image"/><Relationship Id="rId4" Target="../media/image57.sv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7.xml" Type="http://schemas.openxmlformats.org/officeDocument/2006/relationships/notesSlide"/><Relationship Id="rId3" Target="../media/image58.png" Type="http://schemas.openxmlformats.org/officeDocument/2006/relationships/image"/><Relationship Id="rId4" Target="../media/image59.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4.png" Type="http://schemas.openxmlformats.org/officeDocument/2006/relationships/image"/><Relationship Id="rId4" Target="../media/image5.png" Type="http://schemas.openxmlformats.org/officeDocument/2006/relationships/image"/><Relationship Id="rId5" Target="../media/image6.svg" Type="http://schemas.openxmlformats.org/officeDocument/2006/relationships/image"/><Relationship Id="rId6" Target="../media/image7.png" Type="http://schemas.openxmlformats.org/officeDocument/2006/relationships/image"/><Relationship Id="rId7" Target="../media/image8.svg" Type="http://schemas.openxmlformats.org/officeDocument/2006/relationships/image"/><Relationship Id="rId8" Target="../media/image1.pn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8.xml" Type="http://schemas.openxmlformats.org/officeDocument/2006/relationships/notesSlide"/><Relationship Id="rId3" Target="../media/image60.png" Type="http://schemas.openxmlformats.org/officeDocument/2006/relationships/image"/><Relationship Id="rId4" Target="../media/image61.png" Type="http://schemas.openxmlformats.org/officeDocument/2006/relationships/image"/><Relationship Id="rId5" Target="../media/image62.sv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9.xml" Type="http://schemas.openxmlformats.org/officeDocument/2006/relationships/notesSlide"/><Relationship Id="rId3" Target="../media/image1.png" Type="http://schemas.openxmlformats.org/officeDocument/2006/relationships/image"/><Relationship Id="rId4" Target="../media/image51.png" Type="http://schemas.openxmlformats.org/officeDocument/2006/relationships/image"/><Relationship Id="rId5" Target="../media/image28.png" Type="http://schemas.openxmlformats.org/officeDocument/2006/relationships/image"/><Relationship Id="rId6" Target="../media/image29.sv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64.png" Type="http://schemas.openxmlformats.org/officeDocument/2006/relationships/image"/><Relationship Id="rId11" Target="../media/image65.svg" Type="http://schemas.openxmlformats.org/officeDocument/2006/relationships/image"/><Relationship Id="rId2" Target="../notesSlides/notesSlide20.xml" Type="http://schemas.openxmlformats.org/officeDocument/2006/relationships/notesSlide"/><Relationship Id="rId3" Target="../media/image63.png" Type="http://schemas.openxmlformats.org/officeDocument/2006/relationships/image"/><Relationship Id="rId4" Target="../media/image1.png" Type="http://schemas.openxmlformats.org/officeDocument/2006/relationships/image"/><Relationship Id="rId5" Target="../media/image51.png" Type="http://schemas.openxmlformats.org/officeDocument/2006/relationships/image"/><Relationship Id="rId6" Target="../media/image28.png" Type="http://schemas.openxmlformats.org/officeDocument/2006/relationships/image"/><Relationship Id="rId7" Target="../media/image29.svg" Type="http://schemas.openxmlformats.org/officeDocument/2006/relationships/image"/><Relationship Id="rId8" Target="../media/image30.png" Type="http://schemas.openxmlformats.org/officeDocument/2006/relationships/image"/><Relationship Id="rId9" Target="../media/image31.svg" Type="http://schemas.openxmlformats.org/officeDocument/2006/relationships/imag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1.xml" Type="http://schemas.openxmlformats.org/officeDocument/2006/relationships/notesSlide"/><Relationship Id="rId3" Target="../media/image66.png" Type="http://schemas.openxmlformats.org/officeDocument/2006/relationships/image"/><Relationship Id="rId4" Target="../media/image67.svg" Type="http://schemas.openxmlformats.org/officeDocument/2006/relationships/image"/></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8.png" Type="http://schemas.openxmlformats.org/officeDocument/2006/relationships/image"/><Relationship Id="rId3" Target="../media/image69.svg" Type="http://schemas.openxmlformats.org/officeDocument/2006/relationships/image"/></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2.xml" Type="http://schemas.openxmlformats.org/officeDocument/2006/relationships/notesSlide"/><Relationship Id="rId3" Target="../media/image70.png" Type="http://schemas.openxmlformats.org/officeDocument/2006/relationships/image"/><Relationship Id="rId4" Target="../media/image71.svg" Type="http://schemas.openxmlformats.org/officeDocument/2006/relationships/image"/><Relationship Id="rId5" Target="../media/image41.png" Type="http://schemas.openxmlformats.org/officeDocument/2006/relationships/image"/><Relationship Id="rId6" Target="../media/image42.svg" Type="http://schemas.openxmlformats.org/officeDocument/2006/relationships/image"/></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3.xml" Type="http://schemas.openxmlformats.org/officeDocument/2006/relationships/notesSlide"/><Relationship Id="rId3" Target="../media/image72.png" Type="http://schemas.openxmlformats.org/officeDocument/2006/relationships/image"/><Relationship Id="rId4" Target="../media/image73.svg" Type="http://schemas.openxmlformats.org/officeDocument/2006/relationships/image"/></Relationships>
</file>

<file path=ppt/slides/_rels/slide2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4.png" Type="http://schemas.openxmlformats.org/officeDocument/2006/relationships/image"/><Relationship Id="rId3" Target="../media/image75.svg" Type="http://schemas.openxmlformats.org/officeDocument/2006/relationships/image"/><Relationship Id="rId4" Target="../media/image13.png" Type="http://schemas.openxmlformats.org/officeDocument/2006/relationships/image"/><Relationship Id="rId5" Target="../media/image14.svg" Type="http://schemas.openxmlformats.org/officeDocument/2006/relationships/image"/><Relationship Id="rId6" Target="../media/image9.png" Type="http://schemas.openxmlformats.org/officeDocument/2006/relationships/image"/><Relationship Id="rId7" Target="../media/image10.svg" Type="http://schemas.openxmlformats.org/officeDocument/2006/relationships/image"/><Relationship Id="rId8" Target="../media/image76.png" Type="http://schemas.openxmlformats.org/officeDocument/2006/relationships/image"/><Relationship Id="rId9" Target="../media/image77.svg" Type="http://schemas.openxmlformats.org/officeDocument/2006/relationships/image"/></Relationships>
</file>

<file path=ppt/slides/_rels/slide2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81.svg" Type="http://schemas.openxmlformats.org/officeDocument/2006/relationships/image"/><Relationship Id="rId11" Target="../media/image82.png" Type="http://schemas.openxmlformats.org/officeDocument/2006/relationships/image"/><Relationship Id="rId12" Target="../media/image83.svg" Type="http://schemas.openxmlformats.org/officeDocument/2006/relationships/image"/><Relationship Id="rId13" Target="../media/image84.png" Type="http://schemas.openxmlformats.org/officeDocument/2006/relationships/image"/><Relationship Id="rId14" Target="../media/image85.svg" Type="http://schemas.openxmlformats.org/officeDocument/2006/relationships/image"/><Relationship Id="rId2" Target="../notesSlides/notesSlide24.xml" Type="http://schemas.openxmlformats.org/officeDocument/2006/relationships/notesSlide"/><Relationship Id="rId3" Target="../media/image74.png" Type="http://schemas.openxmlformats.org/officeDocument/2006/relationships/image"/><Relationship Id="rId4" Target="../media/image75.svg" Type="http://schemas.openxmlformats.org/officeDocument/2006/relationships/image"/><Relationship Id="rId5" Target="../media/image13.png" Type="http://schemas.openxmlformats.org/officeDocument/2006/relationships/image"/><Relationship Id="rId6" Target="../media/image14.svg" Type="http://schemas.openxmlformats.org/officeDocument/2006/relationships/image"/><Relationship Id="rId7" Target="../media/image78.png" Type="http://schemas.openxmlformats.org/officeDocument/2006/relationships/image"/><Relationship Id="rId8" Target="../media/image79.svg" Type="http://schemas.openxmlformats.org/officeDocument/2006/relationships/image"/><Relationship Id="rId9" Target="../media/image80.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6.svg" Type="http://schemas.openxmlformats.org/officeDocument/2006/relationships/image"/><Relationship Id="rId2" Target="../notesSlides/notesSlide3.xml" Type="http://schemas.openxmlformats.org/officeDocument/2006/relationships/notesSlide"/><Relationship Id="rId3" Target="../media/image9.png" Type="http://schemas.openxmlformats.org/officeDocument/2006/relationships/image"/><Relationship Id="rId4" Target="../media/image10.svg" Type="http://schemas.openxmlformats.org/officeDocument/2006/relationships/image"/><Relationship Id="rId5" Target="../media/image11.png" Type="http://schemas.openxmlformats.org/officeDocument/2006/relationships/image"/><Relationship Id="rId6" Target="../media/image12.svg" Type="http://schemas.openxmlformats.org/officeDocument/2006/relationships/image"/><Relationship Id="rId7" Target="../media/image13.png" Type="http://schemas.openxmlformats.org/officeDocument/2006/relationships/image"/><Relationship Id="rId8" Target="../media/image14.svg" Type="http://schemas.openxmlformats.org/officeDocument/2006/relationships/image"/><Relationship Id="rId9" Target="../media/image15.png" Type="http://schemas.openxmlformats.org/officeDocument/2006/relationships/image"/></Relationships>
</file>

<file path=ppt/slides/_rels/slide3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86.png" Type="http://schemas.openxmlformats.org/officeDocument/2006/relationships/image"/><Relationship Id="rId3" Target="../media/image87.svg" Type="http://schemas.openxmlformats.org/officeDocument/2006/relationships/image"/></Relationships>
</file>

<file path=ppt/slides/_rels/slide3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3.png" Type="http://schemas.openxmlformats.org/officeDocument/2006/relationships/image"/><Relationship Id="rId3" Target="../media/image88.png" Type="http://schemas.openxmlformats.org/officeDocument/2006/relationships/image"/><Relationship Id="rId4" Target="../media/image89.svg" Type="http://schemas.openxmlformats.org/officeDocument/2006/relationships/image"/></Relationships>
</file>

<file path=ppt/slides/_rels/slide3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90.png" Type="http://schemas.openxmlformats.org/officeDocument/2006/relationships/image"/><Relationship Id="rId3" Target="../media/image91.svg" Type="http://schemas.openxmlformats.org/officeDocument/2006/relationships/image"/></Relationships>
</file>

<file path=ppt/slides/_rels/slide3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5.xml" Type="http://schemas.openxmlformats.org/officeDocument/2006/relationships/notesSlide"/><Relationship Id="rId3" Target="../media/image92.png" Type="http://schemas.openxmlformats.org/officeDocument/2006/relationships/image"/><Relationship Id="rId4" Target="../media/image93.svg" Type="http://schemas.openxmlformats.org/officeDocument/2006/relationships/image"/></Relationships>
</file>

<file path=ppt/slides/_rels/slide3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6.xml" Type="http://schemas.openxmlformats.org/officeDocument/2006/relationships/notesSlide"/><Relationship Id="rId3" Target="../media/image63.png" Type="http://schemas.openxmlformats.org/officeDocument/2006/relationships/image"/><Relationship Id="rId4" Target="../media/image94.png" Type="http://schemas.openxmlformats.org/officeDocument/2006/relationships/image"/><Relationship Id="rId5" Target="../media/image95.svg" Type="http://schemas.openxmlformats.org/officeDocument/2006/relationships/image"/><Relationship Id="rId6" Target="../media/image96.png" Type="http://schemas.openxmlformats.org/officeDocument/2006/relationships/image"/><Relationship Id="rId7" Target="../media/image97.svg" Type="http://schemas.openxmlformats.org/officeDocument/2006/relationships/image"/></Relationships>
</file>

<file path=ppt/slides/_rels/slide3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84.png" Type="http://schemas.openxmlformats.org/officeDocument/2006/relationships/image"/><Relationship Id="rId11" Target="../media/image85.svg" Type="http://schemas.openxmlformats.org/officeDocument/2006/relationships/image"/><Relationship Id="rId2" Target="../media/image98.png" Type="http://schemas.openxmlformats.org/officeDocument/2006/relationships/image"/><Relationship Id="rId3" Target="../media/image99.svg" Type="http://schemas.openxmlformats.org/officeDocument/2006/relationships/image"/><Relationship Id="rId4" Target="../media/image78.png" Type="http://schemas.openxmlformats.org/officeDocument/2006/relationships/image"/><Relationship Id="rId5" Target="../media/image79.svg" Type="http://schemas.openxmlformats.org/officeDocument/2006/relationships/image"/><Relationship Id="rId6" Target="../media/image80.png" Type="http://schemas.openxmlformats.org/officeDocument/2006/relationships/image"/><Relationship Id="rId7" Target="../media/image81.svg" Type="http://schemas.openxmlformats.org/officeDocument/2006/relationships/image"/><Relationship Id="rId8" Target="../media/image82.png" Type="http://schemas.openxmlformats.org/officeDocument/2006/relationships/image"/><Relationship Id="rId9" Target="../media/image83.svg" Type="http://schemas.openxmlformats.org/officeDocument/2006/relationships/image"/></Relationships>
</file>

<file path=ppt/slides/_rels/slide3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7.xml" Type="http://schemas.openxmlformats.org/officeDocument/2006/relationships/notesSlide"/><Relationship Id="rId3" Target="../media/image60.png" Type="http://schemas.openxmlformats.org/officeDocument/2006/relationships/image"/><Relationship Id="rId4" Target="../media/image61.png" Type="http://schemas.openxmlformats.org/officeDocument/2006/relationships/image"/><Relationship Id="rId5" Target="../media/image62.svg" Type="http://schemas.openxmlformats.org/officeDocument/2006/relationships/image"/></Relationships>
</file>

<file path=ppt/slides/_rels/slide3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8.xml" Type="http://schemas.openxmlformats.org/officeDocument/2006/relationships/notesSlide"/><Relationship Id="rId3" Target="../media/image100.png" Type="http://schemas.openxmlformats.org/officeDocument/2006/relationships/image"/><Relationship Id="rId4" Target="../media/image101.svg" Type="http://schemas.openxmlformats.org/officeDocument/2006/relationships/image"/></Relationships>
</file>

<file path=ppt/slides/_rels/slide38.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9.xml" Type="http://schemas.openxmlformats.org/officeDocument/2006/relationships/notesSlide"/><Relationship Id="rId3" Target="../media/image102.png" Type="http://schemas.openxmlformats.org/officeDocument/2006/relationships/image"/><Relationship Id="rId4" Target="../media/image103.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9.png" Type="http://schemas.openxmlformats.org/officeDocument/2006/relationships/image"/><Relationship Id="rId3" Target="../media/image10.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13.png" Type="http://schemas.openxmlformats.org/officeDocument/2006/relationships/image"/><Relationship Id="rId7" Target="../media/image14.svg" Type="http://schemas.openxmlformats.org/officeDocument/2006/relationships/image"/><Relationship Id="rId8" Target="../media/image15.png" Type="http://schemas.openxmlformats.org/officeDocument/2006/relationships/image"/><Relationship Id="rId9" Target="../media/image16.sv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17.png" Type="http://schemas.openxmlformats.org/officeDocument/2006/relationships/image"/><Relationship Id="rId4" Target="../media/image18.svg" Type="http://schemas.openxmlformats.org/officeDocument/2006/relationships/image"/><Relationship Id="rId5" Target="../media/image19.png" Type="http://schemas.openxmlformats.org/officeDocument/2006/relationships/image"/><Relationship Id="rId6" Target="../media/image20.svg" Type="http://schemas.openxmlformats.org/officeDocument/2006/relationships/image"/><Relationship Id="rId7" Target="../media/image21.png" Type="http://schemas.openxmlformats.org/officeDocument/2006/relationships/image"/><Relationship Id="rId8" Target="../media/image22.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 Id="rId3" Target="../media/image23.png" Type="http://schemas.openxmlformats.org/officeDocument/2006/relationships/image"/><Relationship Id="rId4" Target="../media/image24.png" Type="http://schemas.openxmlformats.org/officeDocument/2006/relationships/image"/><Relationship Id="rId5" Target="../media/image25.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6.png" Type="http://schemas.openxmlformats.org/officeDocument/2006/relationships/image"/><Relationship Id="rId3" Target="../media/image27.sv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1.pn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 Id="rId6" Target="../media/image30.png" Type="http://schemas.openxmlformats.org/officeDocument/2006/relationships/image"/><Relationship Id="rId7" Target="../media/image31.svg" Type="http://schemas.openxmlformats.org/officeDocument/2006/relationships/image"/><Relationship Id="rId8" Target="../media/image15.png" Type="http://schemas.openxmlformats.org/officeDocument/2006/relationships/image"/><Relationship Id="rId9" Target="../media/image16.sv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32.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l="0" t="0" r="0" b="0"/>
          <a:stretch>
            <a:fillRect/>
          </a:stretch>
        </p:blipFill>
        <p:spPr>
          <a:xfrm flipH="false" flipV="false" rot="0">
            <a:off x="2966798" y="1129226"/>
            <a:ext cx="4929059" cy="4929059"/>
          </a:xfrm>
          <a:prstGeom prst="rect">
            <a:avLst/>
          </a:prstGeom>
        </p:spPr>
      </p:pic>
      <p:pic>
        <p:nvPicPr>
          <p:cNvPr name="Picture 3" id="3"/>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0" t="0" r="0" b="0"/>
          <a:stretch>
            <a:fillRect/>
          </a:stretch>
        </p:blipFill>
        <p:spPr>
          <a:xfrm flipH="false" flipV="false" rot="0">
            <a:off x="2022499" y="3077949"/>
            <a:ext cx="4929059" cy="4929059"/>
          </a:xfrm>
          <a:prstGeom prst="rect">
            <a:avLst/>
          </a:prstGeom>
        </p:spPr>
      </p:pic>
      <p:sp>
        <p:nvSpPr>
          <p:cNvPr name="TextBox 4" id="4"/>
          <p:cNvSpPr txBox="true"/>
          <p:nvPr/>
        </p:nvSpPr>
        <p:spPr>
          <a:xfrm rot="0">
            <a:off x="6213994" y="1907831"/>
            <a:ext cx="9432947" cy="3362325"/>
          </a:xfrm>
          <a:prstGeom prst="rect">
            <a:avLst/>
          </a:prstGeom>
        </p:spPr>
        <p:txBody>
          <a:bodyPr anchor="t" rtlCol="false" tIns="0" lIns="0" bIns="0" rIns="0">
            <a:spAutoFit/>
          </a:bodyPr>
          <a:lstStyle/>
          <a:p>
            <a:pPr>
              <a:lnSpc>
                <a:spcPts val="13200"/>
              </a:lnSpc>
            </a:pPr>
            <a:r>
              <a:rPr lang="en-US" sz="11000">
                <a:solidFill>
                  <a:srgbClr val="FFFFFF"/>
                </a:solidFill>
                <a:latin typeface="HK Grotesk Bold"/>
              </a:rPr>
              <a:t>On driving and being driven</a:t>
            </a:r>
          </a:p>
        </p:txBody>
      </p:sp>
      <p:sp>
        <p:nvSpPr>
          <p:cNvPr name="TextBox 5" id="5"/>
          <p:cNvSpPr txBox="true"/>
          <p:nvPr/>
        </p:nvSpPr>
        <p:spPr>
          <a:xfrm rot="0">
            <a:off x="6213994" y="7878409"/>
            <a:ext cx="8342167" cy="1295400"/>
          </a:xfrm>
          <a:prstGeom prst="rect">
            <a:avLst/>
          </a:prstGeom>
        </p:spPr>
        <p:txBody>
          <a:bodyPr anchor="t" rtlCol="false" tIns="0" lIns="0" bIns="0" rIns="0">
            <a:spAutoFit/>
          </a:bodyPr>
          <a:lstStyle/>
          <a:p>
            <a:pPr algn="ctr">
              <a:lnSpc>
                <a:spcPts val="3599"/>
              </a:lnSpc>
            </a:pPr>
            <a:r>
              <a:rPr lang="en-US" sz="2999">
                <a:solidFill>
                  <a:srgbClr val="FFFFFF"/>
                </a:solidFill>
                <a:latin typeface="HK Grotesk Medium"/>
              </a:rPr>
              <a:t>CECAM WINTERSCHOOL 2022</a:t>
            </a:r>
          </a:p>
          <a:p>
            <a:pPr algn="ctr">
              <a:lnSpc>
                <a:spcPts val="3359"/>
              </a:lnSpc>
            </a:pPr>
            <a:r>
              <a:rPr lang="en-US" sz="2799">
                <a:solidFill>
                  <a:srgbClr val="FFFFFF"/>
                </a:solidFill>
                <a:latin typeface="HK Grotesk Medium"/>
              </a:rPr>
              <a:t>Karmen Čondić-Jurkić</a:t>
            </a:r>
          </a:p>
          <a:p>
            <a:pPr algn="ctr">
              <a:lnSpc>
                <a:spcPts val="3359"/>
              </a:lnSpc>
            </a:pPr>
            <a:r>
              <a:rPr lang="en-US" sz="2799">
                <a:solidFill>
                  <a:srgbClr val="FFFFFF"/>
                </a:solidFill>
                <a:latin typeface="HK Grotesk Medium"/>
              </a:rPr>
              <a:t>Open Molecular Software Foundation</a:t>
            </a:r>
          </a:p>
        </p:txBody>
      </p:sp>
      <p:sp>
        <p:nvSpPr>
          <p:cNvPr name="TextBox 6" id="6"/>
          <p:cNvSpPr txBox="true"/>
          <p:nvPr/>
        </p:nvSpPr>
        <p:spPr>
          <a:xfrm rot="0">
            <a:off x="8495853" y="9433559"/>
            <a:ext cx="3778448" cy="628015"/>
          </a:xfrm>
          <a:prstGeom prst="rect">
            <a:avLst/>
          </a:prstGeom>
        </p:spPr>
        <p:txBody>
          <a:bodyPr anchor="t" rtlCol="false" tIns="0" lIns="0" bIns="0" rIns="0">
            <a:spAutoFit/>
          </a:bodyPr>
          <a:lstStyle/>
          <a:p>
            <a:pPr algn="ctr">
              <a:lnSpc>
                <a:spcPts val="2420"/>
              </a:lnSpc>
              <a:spcBef>
                <a:spcPct val="0"/>
              </a:spcBef>
            </a:pPr>
            <a:r>
              <a:rPr lang="en-US" sz="2200">
                <a:solidFill>
                  <a:srgbClr val="FFFFFF"/>
                </a:solidFill>
                <a:latin typeface="HK Grotesk Light Italics"/>
              </a:rPr>
              <a:t>karmen.condic-jurkic@omsf.io</a:t>
            </a:r>
          </a:p>
          <a:p>
            <a:pPr algn="ctr">
              <a:lnSpc>
                <a:spcPts val="2420"/>
              </a:lnSpc>
              <a:spcBef>
                <a:spcPct val="0"/>
              </a:spcBef>
            </a:pPr>
            <a:r>
              <a:rPr lang="en-US" sz="2200">
                <a:solidFill>
                  <a:srgbClr val="FFFFFF"/>
                </a:solidFill>
                <a:latin typeface="HK Grotesk Light Italics"/>
              </a:rPr>
              <a:t>@karmecon</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2414618" y="0"/>
            <a:ext cx="20702618" cy="9781987"/>
          </a:xfrm>
          <a:prstGeom prst="rect">
            <a:avLst/>
          </a:prstGeom>
        </p:spPr>
      </p:pic>
      <p:pic>
        <p:nvPicPr>
          <p:cNvPr name="Picture 3" id="3"/>
          <p:cNvPicPr>
            <a:picLocks noChangeAspect="true"/>
          </p:cNvPicPr>
          <p:nvPr/>
        </p:nvPicPr>
        <p:blipFill>
          <a:blip r:embed="rId5"/>
          <a:srcRect l="0" t="0" r="0" b="0"/>
          <a:stretch>
            <a:fillRect/>
          </a:stretch>
        </p:blipFill>
        <p:spPr>
          <a:xfrm flipH="false" flipV="false" rot="0">
            <a:off x="2469179" y="4550557"/>
            <a:ext cx="680873" cy="680873"/>
          </a:xfrm>
          <a:prstGeom prst="rect">
            <a:avLst/>
          </a:prstGeom>
        </p:spPr>
      </p:pic>
      <p:pic>
        <p:nvPicPr>
          <p:cNvPr name="Picture 4" id="4"/>
          <p:cNvPicPr>
            <a:picLocks noChangeAspect="true"/>
          </p:cNvPicPr>
          <p:nvPr/>
        </p:nvPicPr>
        <p:blipFill>
          <a:blip r:embed="rId5"/>
          <a:srcRect l="0" t="0" r="0" b="0"/>
          <a:stretch>
            <a:fillRect/>
          </a:stretch>
        </p:blipFill>
        <p:spPr>
          <a:xfrm flipH="false" flipV="false" rot="0">
            <a:off x="5843917" y="3670194"/>
            <a:ext cx="680873" cy="680873"/>
          </a:xfrm>
          <a:prstGeom prst="rect">
            <a:avLst/>
          </a:prstGeom>
        </p:spPr>
      </p:pic>
      <p:pic>
        <p:nvPicPr>
          <p:cNvPr name="Picture 5" id="5"/>
          <p:cNvPicPr>
            <a:picLocks noChangeAspect="true"/>
          </p:cNvPicPr>
          <p:nvPr/>
        </p:nvPicPr>
        <p:blipFill>
          <a:blip r:embed="rId5"/>
          <a:srcRect l="0" t="0" r="0" b="0"/>
          <a:stretch>
            <a:fillRect/>
          </a:stretch>
        </p:blipFill>
        <p:spPr>
          <a:xfrm flipH="false" flipV="false" rot="0">
            <a:off x="8803564" y="4680682"/>
            <a:ext cx="680873" cy="680873"/>
          </a:xfrm>
          <a:prstGeom prst="rect">
            <a:avLst/>
          </a:prstGeom>
        </p:spPr>
      </p:pic>
      <p:pic>
        <p:nvPicPr>
          <p:cNvPr name="Picture 6" id="6"/>
          <p:cNvPicPr>
            <a:picLocks noChangeAspect="true"/>
          </p:cNvPicPr>
          <p:nvPr/>
        </p:nvPicPr>
        <p:blipFill>
          <a:blip r:embed="rId5"/>
          <a:srcRect l="0" t="0" r="0" b="0"/>
          <a:stretch>
            <a:fillRect/>
          </a:stretch>
        </p:blipFill>
        <p:spPr>
          <a:xfrm flipH="false" flipV="false" rot="0">
            <a:off x="10153586" y="6233961"/>
            <a:ext cx="680873" cy="680873"/>
          </a:xfrm>
          <a:prstGeom prst="rect">
            <a:avLst/>
          </a:prstGeom>
        </p:spPr>
      </p:pic>
      <p:pic>
        <p:nvPicPr>
          <p:cNvPr name="Picture 7" id="7"/>
          <p:cNvPicPr>
            <a:picLocks noChangeAspect="true"/>
          </p:cNvPicPr>
          <p:nvPr/>
        </p:nvPicPr>
        <p:blipFill>
          <a:blip r:embed="rId5"/>
          <a:srcRect l="0" t="0" r="0" b="0"/>
          <a:stretch>
            <a:fillRect/>
          </a:stretch>
        </p:blipFill>
        <p:spPr>
          <a:xfrm flipH="false" flipV="false" rot="0">
            <a:off x="11662070" y="7794444"/>
            <a:ext cx="680873" cy="680873"/>
          </a:xfrm>
          <a:prstGeom prst="rect">
            <a:avLst/>
          </a:prstGeom>
        </p:spPr>
      </p:pic>
      <p:pic>
        <p:nvPicPr>
          <p:cNvPr name="Picture 8" id="8"/>
          <p:cNvPicPr>
            <a:picLocks noChangeAspect="true"/>
          </p:cNvPicPr>
          <p:nvPr/>
        </p:nvPicPr>
        <p:blipFill>
          <a:blip r:embed="rId5"/>
          <a:srcRect l="0" t="0" r="0" b="0"/>
          <a:stretch>
            <a:fillRect/>
          </a:stretch>
        </p:blipFill>
        <p:spPr>
          <a:xfrm flipH="false" flipV="false" rot="0">
            <a:off x="13980108" y="5553088"/>
            <a:ext cx="680873" cy="680873"/>
          </a:xfrm>
          <a:prstGeom prst="rect">
            <a:avLst/>
          </a:prstGeom>
        </p:spPr>
      </p:pic>
      <p:pic>
        <p:nvPicPr>
          <p:cNvPr name="Picture 9" id="9"/>
          <p:cNvPicPr>
            <a:picLocks noChangeAspect="true"/>
          </p:cNvPicPr>
          <p:nvPr/>
        </p:nvPicPr>
        <p:blipFill>
          <a:blip r:embed="rId5"/>
          <a:srcRect l="0" t="0" r="0" b="0"/>
          <a:stretch>
            <a:fillRect/>
          </a:stretch>
        </p:blipFill>
        <p:spPr>
          <a:xfrm flipH="false" flipV="false" rot="0">
            <a:off x="14867884" y="3126134"/>
            <a:ext cx="2235421" cy="2235421"/>
          </a:xfrm>
          <a:prstGeom prst="rect">
            <a:avLst/>
          </a:prstGeom>
        </p:spPr>
      </p:pic>
      <p:pic>
        <p:nvPicPr>
          <p:cNvPr name="Picture 10" id="10"/>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0" t="0" r="0" b="0"/>
          <a:stretch>
            <a:fillRect/>
          </a:stretch>
        </p:blipFill>
        <p:spPr>
          <a:xfrm flipH="false" flipV="false" rot="0">
            <a:off x="15325759" y="1289353"/>
            <a:ext cx="1136868" cy="1866499"/>
          </a:xfrm>
          <a:prstGeom prst="rect">
            <a:avLst/>
          </a:prstGeom>
        </p:spPr>
      </p:pic>
      <p:sp>
        <p:nvSpPr>
          <p:cNvPr name="TextBox 11" id="11"/>
          <p:cNvSpPr txBox="true"/>
          <p:nvPr/>
        </p:nvSpPr>
        <p:spPr>
          <a:xfrm rot="0">
            <a:off x="3840072" y="295578"/>
            <a:ext cx="10607855" cy="993775"/>
          </a:xfrm>
          <a:prstGeom prst="rect">
            <a:avLst/>
          </a:prstGeom>
        </p:spPr>
        <p:txBody>
          <a:bodyPr anchor="t" rtlCol="false" tIns="0" lIns="0" bIns="0" rIns="0">
            <a:spAutoFit/>
          </a:bodyPr>
          <a:lstStyle/>
          <a:p>
            <a:pPr algn="ctr">
              <a:lnSpc>
                <a:spcPts val="7699"/>
              </a:lnSpc>
            </a:pPr>
            <a:r>
              <a:rPr lang="en-US" sz="6999">
                <a:solidFill>
                  <a:srgbClr val="FFFFFF"/>
                </a:solidFill>
                <a:latin typeface="HK Grotesk Bold"/>
              </a:rPr>
              <a:t>a generic phd journey</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AutoShape 2" id="2"/>
          <p:cNvSpPr/>
          <p:nvPr/>
        </p:nvSpPr>
        <p:spPr>
          <a:xfrm rot="0">
            <a:off x="-21052" y="4764463"/>
            <a:ext cx="18288000" cy="5522537"/>
          </a:xfrm>
          <a:prstGeom prst="rect">
            <a:avLst/>
          </a:prstGeom>
          <a:solidFill>
            <a:srgbClr val="191824"/>
          </a:solidFill>
        </p:spPr>
      </p:sp>
      <p:pic>
        <p:nvPicPr>
          <p:cNvPr name="Picture 3" id="3"/>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6640431" y="2772552"/>
            <a:ext cx="4065123" cy="1991910"/>
          </a:xfrm>
          <a:prstGeom prst="rect">
            <a:avLst/>
          </a:prstGeom>
        </p:spPr>
      </p:pic>
      <p:sp>
        <p:nvSpPr>
          <p:cNvPr name="TextBox 4" id="4"/>
          <p:cNvSpPr txBox="true"/>
          <p:nvPr/>
        </p:nvSpPr>
        <p:spPr>
          <a:xfrm rot="0">
            <a:off x="1787530" y="5508187"/>
            <a:ext cx="5141993" cy="771525"/>
          </a:xfrm>
          <a:prstGeom prst="rect">
            <a:avLst/>
          </a:prstGeom>
        </p:spPr>
        <p:txBody>
          <a:bodyPr anchor="t" rtlCol="false" tIns="0" lIns="0" bIns="0" rIns="0">
            <a:spAutoFit/>
          </a:bodyPr>
          <a:lstStyle/>
          <a:p>
            <a:pPr algn="ctr">
              <a:lnSpc>
                <a:spcPts val="6299"/>
              </a:lnSpc>
            </a:pPr>
            <a:r>
              <a:rPr lang="en-US" sz="4500">
                <a:solidFill>
                  <a:srgbClr val="FFFFFF"/>
                </a:solidFill>
                <a:latin typeface="HK Grotesk Bold"/>
              </a:rPr>
              <a:t>operational</a:t>
            </a:r>
          </a:p>
        </p:txBody>
      </p:sp>
      <p:pic>
        <p:nvPicPr>
          <p:cNvPr name="Picture 5" id="5"/>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0" t="0" r="0" b="0"/>
          <a:stretch>
            <a:fillRect/>
          </a:stretch>
        </p:blipFill>
        <p:spPr>
          <a:xfrm flipH="false" flipV="false" rot="-10800000">
            <a:off x="6545393" y="4940857"/>
            <a:ext cx="4065123" cy="1991910"/>
          </a:xfrm>
          <a:prstGeom prst="rect">
            <a:avLst/>
          </a:prstGeom>
        </p:spPr>
      </p:pic>
      <p:sp>
        <p:nvSpPr>
          <p:cNvPr name="TextBox 6" id="6"/>
          <p:cNvSpPr txBox="true"/>
          <p:nvPr/>
        </p:nvSpPr>
        <p:spPr>
          <a:xfrm rot="0">
            <a:off x="5356848" y="262307"/>
            <a:ext cx="6828302" cy="993775"/>
          </a:xfrm>
          <a:prstGeom prst="rect">
            <a:avLst/>
          </a:prstGeom>
        </p:spPr>
        <p:txBody>
          <a:bodyPr anchor="t" rtlCol="false" tIns="0" lIns="0" bIns="0" rIns="0">
            <a:spAutoFit/>
          </a:bodyPr>
          <a:lstStyle/>
          <a:p>
            <a:pPr algn="r">
              <a:lnSpc>
                <a:spcPts val="7699"/>
              </a:lnSpc>
            </a:pPr>
            <a:r>
              <a:rPr lang="en-US" sz="6999">
                <a:solidFill>
                  <a:srgbClr val="191824"/>
                </a:solidFill>
                <a:latin typeface="HK Grotesk Bold"/>
              </a:rPr>
              <a:t>decision making</a:t>
            </a:r>
          </a:p>
        </p:txBody>
      </p:sp>
      <p:sp>
        <p:nvSpPr>
          <p:cNvPr name="TextBox 7" id="7"/>
          <p:cNvSpPr txBox="true"/>
          <p:nvPr/>
        </p:nvSpPr>
        <p:spPr>
          <a:xfrm rot="0">
            <a:off x="10927315" y="2433228"/>
            <a:ext cx="2217102" cy="762001"/>
          </a:xfrm>
          <a:prstGeom prst="rect">
            <a:avLst/>
          </a:prstGeom>
        </p:spPr>
        <p:txBody>
          <a:bodyPr anchor="t" rtlCol="false" tIns="0" lIns="0" bIns="0" rIns="0">
            <a:spAutoFit/>
          </a:bodyPr>
          <a:lstStyle/>
          <a:p>
            <a:pPr algn="ctr">
              <a:lnSpc>
                <a:spcPts val="6299"/>
              </a:lnSpc>
            </a:pPr>
            <a:r>
              <a:rPr lang="en-US" sz="4499">
                <a:solidFill>
                  <a:srgbClr val="191824"/>
                </a:solidFill>
                <a:latin typeface="HK Grotesk Bold"/>
              </a:rPr>
              <a:t>strategic</a:t>
            </a:r>
          </a:p>
        </p:txBody>
      </p:sp>
      <p:sp>
        <p:nvSpPr>
          <p:cNvPr name="TextBox 8" id="8"/>
          <p:cNvSpPr txBox="true"/>
          <p:nvPr/>
        </p:nvSpPr>
        <p:spPr>
          <a:xfrm rot="0">
            <a:off x="10927315" y="3354876"/>
            <a:ext cx="3299778" cy="698500"/>
          </a:xfrm>
          <a:prstGeom prst="rect">
            <a:avLst/>
          </a:prstGeom>
        </p:spPr>
        <p:txBody>
          <a:bodyPr anchor="t" rtlCol="false" tIns="0" lIns="0" bIns="0" rIns="0">
            <a:spAutoFit/>
          </a:bodyPr>
          <a:lstStyle/>
          <a:p>
            <a:pPr>
              <a:lnSpc>
                <a:spcPts val="2749"/>
              </a:lnSpc>
              <a:spcBef>
                <a:spcPct val="0"/>
              </a:spcBef>
            </a:pPr>
            <a:r>
              <a:rPr lang="en-US" sz="2499">
                <a:solidFill>
                  <a:srgbClr val="000000"/>
                </a:solidFill>
                <a:latin typeface="Open Sans Light"/>
              </a:rPr>
              <a:t>long term planning,</a:t>
            </a:r>
          </a:p>
          <a:p>
            <a:pPr>
              <a:lnSpc>
                <a:spcPts val="2749"/>
              </a:lnSpc>
              <a:spcBef>
                <a:spcPct val="0"/>
              </a:spcBef>
            </a:pPr>
            <a:r>
              <a:rPr lang="en-US" sz="2499">
                <a:solidFill>
                  <a:srgbClr val="000000"/>
                </a:solidFill>
                <a:latin typeface="Open Sans Light"/>
              </a:rPr>
              <a:t>setting directions/goals</a:t>
            </a:r>
          </a:p>
        </p:txBody>
      </p:sp>
      <p:sp>
        <p:nvSpPr>
          <p:cNvPr name="TextBox 9" id="9"/>
          <p:cNvSpPr txBox="true"/>
          <p:nvPr/>
        </p:nvSpPr>
        <p:spPr>
          <a:xfrm rot="0">
            <a:off x="2299199" y="6298762"/>
            <a:ext cx="4341232" cy="1384300"/>
          </a:xfrm>
          <a:prstGeom prst="rect">
            <a:avLst/>
          </a:prstGeom>
        </p:spPr>
        <p:txBody>
          <a:bodyPr anchor="t" rtlCol="false" tIns="0" lIns="0" bIns="0" rIns="0">
            <a:spAutoFit/>
          </a:bodyPr>
          <a:lstStyle/>
          <a:p>
            <a:pPr algn="ctr">
              <a:lnSpc>
                <a:spcPts val="2749"/>
              </a:lnSpc>
              <a:spcBef>
                <a:spcPct val="0"/>
              </a:spcBef>
            </a:pPr>
            <a:r>
              <a:rPr lang="en-US" sz="2499">
                <a:solidFill>
                  <a:srgbClr val="FFFFFF"/>
                </a:solidFill>
                <a:latin typeface="Open Sans Light"/>
              </a:rPr>
              <a:t>day-to-day decisions, translation of strategic plans into concrete actions/outcomes</a:t>
            </a:r>
          </a:p>
        </p:txBody>
      </p:sp>
      <p:sp>
        <p:nvSpPr>
          <p:cNvPr name="TextBox 10" id="10"/>
          <p:cNvSpPr txBox="true"/>
          <p:nvPr/>
        </p:nvSpPr>
        <p:spPr>
          <a:xfrm rot="0">
            <a:off x="8240955" y="2109599"/>
            <a:ext cx="864076" cy="580390"/>
          </a:xfrm>
          <a:prstGeom prst="rect">
            <a:avLst/>
          </a:prstGeom>
        </p:spPr>
        <p:txBody>
          <a:bodyPr anchor="t" rtlCol="false" tIns="0" lIns="0" bIns="0" rIns="0">
            <a:spAutoFit/>
          </a:bodyPr>
          <a:lstStyle/>
          <a:p>
            <a:pPr algn="ctr">
              <a:lnSpc>
                <a:spcPts val="4759"/>
              </a:lnSpc>
            </a:pPr>
            <a:r>
              <a:rPr lang="en-US" sz="3399">
                <a:solidFill>
                  <a:srgbClr val="D85A66"/>
                </a:solidFill>
                <a:latin typeface="Open Sans Light"/>
              </a:rPr>
              <a:t>slow</a:t>
            </a:r>
          </a:p>
        </p:txBody>
      </p:sp>
      <p:sp>
        <p:nvSpPr>
          <p:cNvPr name="TextBox 11" id="11"/>
          <p:cNvSpPr txBox="true"/>
          <p:nvPr/>
        </p:nvSpPr>
        <p:spPr>
          <a:xfrm rot="0">
            <a:off x="8419050" y="6866093"/>
            <a:ext cx="703897" cy="580390"/>
          </a:xfrm>
          <a:prstGeom prst="rect">
            <a:avLst/>
          </a:prstGeom>
        </p:spPr>
        <p:txBody>
          <a:bodyPr anchor="t" rtlCol="false" tIns="0" lIns="0" bIns="0" rIns="0">
            <a:spAutoFit/>
          </a:bodyPr>
          <a:lstStyle/>
          <a:p>
            <a:pPr algn="ctr">
              <a:lnSpc>
                <a:spcPts val="4759"/>
              </a:lnSpc>
            </a:pPr>
            <a:r>
              <a:rPr lang="en-US" sz="3399">
                <a:solidFill>
                  <a:srgbClr val="F36471"/>
                </a:solidFill>
                <a:latin typeface="Open Sans Light"/>
              </a:rPr>
              <a:t>fast</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AutoShape 2" id="2"/>
          <p:cNvSpPr/>
          <p:nvPr/>
        </p:nvSpPr>
        <p:spPr>
          <a:xfrm rot="0">
            <a:off x="0" y="0"/>
            <a:ext cx="9144000" cy="10287000"/>
          </a:xfrm>
          <a:prstGeom prst="rect">
            <a:avLst/>
          </a:prstGeom>
          <a:solidFill>
            <a:srgbClr val="191824"/>
          </a:solidFill>
        </p:spPr>
      </p:sp>
      <p:pic>
        <p:nvPicPr>
          <p:cNvPr name="Picture 3" id="3"/>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11557028" y="1028700"/>
            <a:ext cx="4043267" cy="4043267"/>
          </a:xfrm>
          <a:prstGeom prst="rect">
            <a:avLst/>
          </a:prstGeom>
        </p:spPr>
      </p:pic>
      <p:sp>
        <p:nvSpPr>
          <p:cNvPr name="TextBox 4" id="4"/>
          <p:cNvSpPr txBox="true"/>
          <p:nvPr/>
        </p:nvSpPr>
        <p:spPr>
          <a:xfrm rot="0">
            <a:off x="9283417" y="6516405"/>
            <a:ext cx="8834566" cy="2740025"/>
          </a:xfrm>
          <a:prstGeom prst="rect">
            <a:avLst/>
          </a:prstGeom>
        </p:spPr>
        <p:txBody>
          <a:bodyPr anchor="t" rtlCol="false" tIns="0" lIns="0" bIns="0" rIns="0">
            <a:spAutoFit/>
          </a:bodyPr>
          <a:lstStyle/>
          <a:p>
            <a:pPr algn="ctr">
              <a:lnSpc>
                <a:spcPts val="7150"/>
              </a:lnSpc>
            </a:pPr>
            <a:r>
              <a:rPr lang="en-US" sz="6500">
                <a:solidFill>
                  <a:srgbClr val="191824"/>
                </a:solidFill>
                <a:latin typeface="HK Grotesk Bold"/>
              </a:rPr>
              <a:t>how to manage available time to make the most of it?</a:t>
            </a:r>
          </a:p>
        </p:txBody>
      </p:sp>
      <p:pic>
        <p:nvPicPr>
          <p:cNvPr name="Picture 5" id="5"/>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0" t="0" r="0" b="0"/>
          <a:stretch>
            <a:fillRect/>
          </a:stretch>
        </p:blipFill>
        <p:spPr>
          <a:xfrm flipH="false" flipV="false" rot="0">
            <a:off x="2586133" y="1100233"/>
            <a:ext cx="3971734" cy="3971734"/>
          </a:xfrm>
          <a:prstGeom prst="rect">
            <a:avLst/>
          </a:prstGeom>
        </p:spPr>
      </p:pic>
      <p:sp>
        <p:nvSpPr>
          <p:cNvPr name="TextBox 6" id="6"/>
          <p:cNvSpPr txBox="true"/>
          <p:nvPr/>
        </p:nvSpPr>
        <p:spPr>
          <a:xfrm rot="0">
            <a:off x="310850" y="6516405"/>
            <a:ext cx="8522299" cy="2740025"/>
          </a:xfrm>
          <a:prstGeom prst="rect">
            <a:avLst/>
          </a:prstGeom>
        </p:spPr>
        <p:txBody>
          <a:bodyPr anchor="t" rtlCol="false" tIns="0" lIns="0" bIns="0" rIns="0">
            <a:spAutoFit/>
          </a:bodyPr>
          <a:lstStyle/>
          <a:p>
            <a:pPr algn="ctr">
              <a:lnSpc>
                <a:spcPts val="7150"/>
              </a:lnSpc>
            </a:pPr>
            <a:r>
              <a:rPr lang="en-US" sz="6500">
                <a:solidFill>
                  <a:srgbClr val="FFFFFF"/>
                </a:solidFill>
                <a:latin typeface="HK Grotesk Bold"/>
              </a:rPr>
              <a:t>how to define goals and find plausible paths to achieve them?</a:t>
            </a:r>
          </a:p>
        </p:txBody>
      </p:sp>
      <p:pic>
        <p:nvPicPr>
          <p:cNvPr name="Picture 7" id="7"/>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0" t="0" r="0" b="0"/>
          <a:stretch>
            <a:fillRect/>
          </a:stretch>
        </p:blipFill>
        <p:spPr>
          <a:xfrm flipH="false" flipV="false" rot="-9542742">
            <a:off x="1865795" y="2682752"/>
            <a:ext cx="2576728" cy="2907451"/>
          </a:xfrm>
          <a:prstGeom prst="rect">
            <a:avLst/>
          </a:prstGeom>
        </p:spPr>
      </p:pic>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AutoShape 2" id="2"/>
          <p:cNvSpPr/>
          <p:nvPr/>
        </p:nvSpPr>
        <p:spPr>
          <a:xfrm rot="0">
            <a:off x="0" y="0"/>
            <a:ext cx="9144000" cy="10287000"/>
          </a:xfrm>
          <a:prstGeom prst="rect">
            <a:avLst/>
          </a:prstGeom>
          <a:solidFill>
            <a:srgbClr val="191824"/>
          </a:solidFill>
        </p:spPr>
      </p:sp>
      <p:pic>
        <p:nvPicPr>
          <p:cNvPr name="Picture 3" id="3"/>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2586133" y="1100233"/>
            <a:ext cx="3971734" cy="3971734"/>
          </a:xfrm>
          <a:prstGeom prst="rect">
            <a:avLst/>
          </a:prstGeom>
        </p:spPr>
      </p:pic>
      <p:pic>
        <p:nvPicPr>
          <p:cNvPr name="Picture 4" id="4"/>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0" t="0" r="0" b="0"/>
          <a:stretch>
            <a:fillRect/>
          </a:stretch>
        </p:blipFill>
        <p:spPr>
          <a:xfrm flipH="false" flipV="false" rot="-9542742">
            <a:off x="1865795" y="2682752"/>
            <a:ext cx="2576728" cy="2907451"/>
          </a:xfrm>
          <a:prstGeom prst="rect">
            <a:avLst/>
          </a:prstGeom>
        </p:spPr>
      </p:pic>
      <p:pic>
        <p:nvPicPr>
          <p:cNvPr name="Picture 5" id="5"/>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0" t="0" r="0" b="0"/>
          <a:stretch>
            <a:fillRect/>
          </a:stretch>
        </p:blipFill>
        <p:spPr>
          <a:xfrm flipH="false" flipV="false" rot="0">
            <a:off x="11643300" y="1100233"/>
            <a:ext cx="4114800" cy="4114800"/>
          </a:xfrm>
          <a:prstGeom prst="rect">
            <a:avLst/>
          </a:prstGeom>
        </p:spPr>
      </p:pic>
      <p:sp>
        <p:nvSpPr>
          <p:cNvPr name="TextBox 6" id="6"/>
          <p:cNvSpPr txBox="true"/>
          <p:nvPr/>
        </p:nvSpPr>
        <p:spPr>
          <a:xfrm rot="0">
            <a:off x="9283417" y="6516405"/>
            <a:ext cx="8834566" cy="2740025"/>
          </a:xfrm>
          <a:prstGeom prst="rect">
            <a:avLst/>
          </a:prstGeom>
        </p:spPr>
        <p:txBody>
          <a:bodyPr anchor="t" rtlCol="false" tIns="0" lIns="0" bIns="0" rIns="0">
            <a:spAutoFit/>
          </a:bodyPr>
          <a:lstStyle/>
          <a:p>
            <a:pPr algn="ctr">
              <a:lnSpc>
                <a:spcPts val="7150"/>
              </a:lnSpc>
            </a:pPr>
            <a:r>
              <a:rPr lang="en-US" sz="6500">
                <a:solidFill>
                  <a:srgbClr val="191824"/>
                </a:solidFill>
                <a:latin typeface="HK Grotesk Bold"/>
              </a:rPr>
              <a:t>how to manage available </a:t>
            </a:r>
            <a:r>
              <a:rPr lang="en-US" sz="6500">
                <a:solidFill>
                  <a:srgbClr val="D85A66"/>
                </a:solidFill>
                <a:latin typeface="HK Grotesk Bold"/>
              </a:rPr>
              <a:t>bandwidth</a:t>
            </a:r>
            <a:r>
              <a:rPr lang="en-US" sz="6500">
                <a:solidFill>
                  <a:srgbClr val="191824"/>
                </a:solidFill>
                <a:latin typeface="HK Grotesk Bold"/>
              </a:rPr>
              <a:t> to make the most of it?</a:t>
            </a:r>
          </a:p>
        </p:txBody>
      </p:sp>
      <p:sp>
        <p:nvSpPr>
          <p:cNvPr name="TextBox 7" id="7"/>
          <p:cNvSpPr txBox="true"/>
          <p:nvPr/>
        </p:nvSpPr>
        <p:spPr>
          <a:xfrm rot="0">
            <a:off x="310850" y="6516405"/>
            <a:ext cx="8522299" cy="2740025"/>
          </a:xfrm>
          <a:prstGeom prst="rect">
            <a:avLst/>
          </a:prstGeom>
        </p:spPr>
        <p:txBody>
          <a:bodyPr anchor="t" rtlCol="false" tIns="0" lIns="0" bIns="0" rIns="0">
            <a:spAutoFit/>
          </a:bodyPr>
          <a:lstStyle/>
          <a:p>
            <a:pPr algn="ctr">
              <a:lnSpc>
                <a:spcPts val="7150"/>
              </a:lnSpc>
            </a:pPr>
            <a:r>
              <a:rPr lang="en-US" sz="6500">
                <a:solidFill>
                  <a:srgbClr val="FFFFFF"/>
                </a:solidFill>
                <a:latin typeface="HK Grotesk Bold"/>
              </a:rPr>
              <a:t>how to define goals and find plausible paths to achieve them?</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6705272" y="2122145"/>
            <a:ext cx="4877457" cy="4114800"/>
          </a:xfrm>
          <a:prstGeom prst="rect">
            <a:avLst/>
          </a:prstGeom>
        </p:spPr>
      </p:pic>
      <p:sp>
        <p:nvSpPr>
          <p:cNvPr name="TextBox 3" id="3"/>
          <p:cNvSpPr txBox="true"/>
          <p:nvPr/>
        </p:nvSpPr>
        <p:spPr>
          <a:xfrm rot="0">
            <a:off x="1957042" y="6444906"/>
            <a:ext cx="14373916" cy="993775"/>
          </a:xfrm>
          <a:prstGeom prst="rect">
            <a:avLst/>
          </a:prstGeom>
        </p:spPr>
        <p:txBody>
          <a:bodyPr anchor="t" rtlCol="false" tIns="0" lIns="0" bIns="0" rIns="0">
            <a:spAutoFit/>
          </a:bodyPr>
          <a:lstStyle/>
          <a:p>
            <a:pPr algn="ctr">
              <a:lnSpc>
                <a:spcPts val="7699"/>
              </a:lnSpc>
            </a:pPr>
            <a:r>
              <a:rPr lang="en-US" sz="6999">
                <a:solidFill>
                  <a:srgbClr val="FFFFFF"/>
                </a:solidFill>
                <a:latin typeface="HK Grotesk Bold"/>
              </a:rPr>
              <a:t>take a break</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6862837" y="1620515"/>
            <a:ext cx="3971734" cy="3971734"/>
          </a:xfrm>
          <a:prstGeom prst="rect">
            <a:avLst/>
          </a:prstGeom>
        </p:spPr>
      </p:pic>
      <p:pic>
        <p:nvPicPr>
          <p:cNvPr name="Picture 3" id="3"/>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0" t="0" r="0" b="0"/>
          <a:stretch>
            <a:fillRect/>
          </a:stretch>
        </p:blipFill>
        <p:spPr>
          <a:xfrm flipH="false" flipV="false" rot="-9542742">
            <a:off x="6146168" y="3121574"/>
            <a:ext cx="2576728" cy="2907451"/>
          </a:xfrm>
          <a:prstGeom prst="rect">
            <a:avLst/>
          </a:prstGeom>
        </p:spPr>
      </p:pic>
      <p:sp>
        <p:nvSpPr>
          <p:cNvPr name="TextBox 4" id="4"/>
          <p:cNvSpPr txBox="true"/>
          <p:nvPr/>
        </p:nvSpPr>
        <p:spPr>
          <a:xfrm rot="0">
            <a:off x="2510298" y="6575114"/>
            <a:ext cx="13744316" cy="1835150"/>
          </a:xfrm>
          <a:prstGeom prst="rect">
            <a:avLst/>
          </a:prstGeom>
        </p:spPr>
        <p:txBody>
          <a:bodyPr anchor="t" rtlCol="false" tIns="0" lIns="0" bIns="0" rIns="0">
            <a:spAutoFit/>
          </a:bodyPr>
          <a:lstStyle/>
          <a:p>
            <a:pPr algn="ctr">
              <a:lnSpc>
                <a:spcPts val="7150"/>
              </a:lnSpc>
            </a:pPr>
            <a:r>
              <a:rPr lang="en-US" sz="6500">
                <a:solidFill>
                  <a:srgbClr val="FFFFFF"/>
                </a:solidFill>
                <a:latin typeface="HK Grotesk Bold"/>
              </a:rPr>
              <a:t>find a path to your goals that works for you</a:t>
            </a:r>
          </a:p>
        </p:txBody>
      </p:sp>
      <p:sp>
        <p:nvSpPr>
          <p:cNvPr name="TextBox 5" id="5"/>
          <p:cNvSpPr txBox="true"/>
          <p:nvPr/>
        </p:nvSpPr>
        <p:spPr>
          <a:xfrm rot="0">
            <a:off x="3372790" y="8934767"/>
            <a:ext cx="11286173" cy="580390"/>
          </a:xfrm>
          <a:prstGeom prst="rect">
            <a:avLst/>
          </a:prstGeom>
        </p:spPr>
        <p:txBody>
          <a:bodyPr anchor="t" rtlCol="false" tIns="0" lIns="0" bIns="0" rIns="0">
            <a:spAutoFit/>
          </a:bodyPr>
          <a:lstStyle/>
          <a:p>
            <a:pPr algn="ctr">
              <a:lnSpc>
                <a:spcPts val="4759"/>
              </a:lnSpc>
            </a:pPr>
            <a:r>
              <a:rPr lang="en-US" sz="3399">
                <a:solidFill>
                  <a:srgbClr val="FFFFFF"/>
                </a:solidFill>
                <a:latin typeface="Open Sans Light"/>
              </a:rPr>
              <a:t>know your strengths and weaknesses and use them wisely</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6679529" y="1828972"/>
            <a:ext cx="3734181" cy="4114800"/>
          </a:xfrm>
          <a:prstGeom prst="rect">
            <a:avLst/>
          </a:prstGeom>
        </p:spPr>
      </p:pic>
      <p:pic>
        <p:nvPicPr>
          <p:cNvPr name="Picture 3" id="3"/>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0" t="0" r="0" b="0"/>
          <a:stretch>
            <a:fillRect/>
          </a:stretch>
        </p:blipFill>
        <p:spPr>
          <a:xfrm flipH="false" flipV="false" rot="0">
            <a:off x="7773575" y="2263431"/>
            <a:ext cx="4017073" cy="4114800"/>
          </a:xfrm>
          <a:prstGeom prst="rect">
            <a:avLst/>
          </a:prstGeom>
        </p:spPr>
      </p:pic>
      <p:sp>
        <p:nvSpPr>
          <p:cNvPr name="TextBox 4" id="4"/>
          <p:cNvSpPr txBox="true"/>
          <p:nvPr/>
        </p:nvSpPr>
        <p:spPr>
          <a:xfrm rot="0">
            <a:off x="1957042" y="5959131"/>
            <a:ext cx="14373916" cy="1965325"/>
          </a:xfrm>
          <a:prstGeom prst="rect">
            <a:avLst/>
          </a:prstGeom>
        </p:spPr>
        <p:txBody>
          <a:bodyPr anchor="t" rtlCol="false" tIns="0" lIns="0" bIns="0" rIns="0">
            <a:spAutoFit/>
          </a:bodyPr>
          <a:lstStyle/>
          <a:p>
            <a:pPr algn="ctr">
              <a:lnSpc>
                <a:spcPts val="7699"/>
              </a:lnSpc>
            </a:pPr>
            <a:r>
              <a:rPr lang="en-US" sz="6999">
                <a:solidFill>
                  <a:srgbClr val="FFFFFF"/>
                </a:solidFill>
                <a:latin typeface="HK Grotesk Bold"/>
              </a:rPr>
              <a:t>science is a fuzzy and ambiguous discipline</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sp>
        <p:nvSpPr>
          <p:cNvPr name="TextBox 2" id="2"/>
          <p:cNvSpPr txBox="true"/>
          <p:nvPr/>
        </p:nvSpPr>
        <p:spPr>
          <a:xfrm rot="0">
            <a:off x="6134895" y="7230684"/>
            <a:ext cx="13225556" cy="720725"/>
          </a:xfrm>
          <a:prstGeom prst="rect">
            <a:avLst/>
          </a:prstGeom>
        </p:spPr>
        <p:txBody>
          <a:bodyPr anchor="t" rtlCol="false" tIns="0" lIns="0" bIns="0" rIns="0">
            <a:spAutoFit/>
          </a:bodyPr>
          <a:lstStyle/>
          <a:p>
            <a:pPr algn="just">
              <a:lnSpc>
                <a:spcPts val="5500"/>
              </a:lnSpc>
            </a:pPr>
            <a:r>
              <a:rPr lang="en-US" sz="5000">
                <a:solidFill>
                  <a:srgbClr val="FFFFFF"/>
                </a:solidFill>
                <a:latin typeface="HK Grotesk Bold"/>
              </a:rPr>
              <a:t>defaulting to known processes</a:t>
            </a:r>
          </a:p>
        </p:txBody>
      </p:sp>
      <p:grpSp>
        <p:nvGrpSpPr>
          <p:cNvPr name="Group 3" id="3"/>
          <p:cNvGrpSpPr/>
          <p:nvPr/>
        </p:nvGrpSpPr>
        <p:grpSpPr>
          <a:xfrm rot="0">
            <a:off x="933662" y="3682841"/>
            <a:ext cx="4815706" cy="5233816"/>
            <a:chOff x="0" y="0"/>
            <a:chExt cx="6420942" cy="6978421"/>
          </a:xfrm>
        </p:grpSpPr>
        <p:pic>
          <p:nvPicPr>
            <p:cNvPr name="Picture 4" id="4"/>
            <p:cNvPicPr>
              <a:picLocks noChangeAspect="true"/>
            </p:cNvPicPr>
            <p:nvPr/>
          </p:nvPicPr>
          <p:blipFill>
            <a:blip r:embed="rId3"/>
            <a:srcRect l="0" t="0" r="0" b="0"/>
            <a:stretch>
              <a:fillRect/>
            </a:stretch>
          </p:blipFill>
          <p:spPr>
            <a:xfrm flipH="false" flipV="false" rot="0">
              <a:off x="1351281" y="0"/>
              <a:ext cx="3284046" cy="6551712"/>
            </a:xfrm>
            <a:prstGeom prst="rect">
              <a:avLst/>
            </a:prstGeom>
          </p:spPr>
        </p:pic>
        <p:pic>
          <p:nvPicPr>
            <p:cNvPr name="Picture 5" id="5"/>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0" t="0" r="0" b="0"/>
            <a:stretch>
              <a:fillRect/>
            </a:stretch>
          </p:blipFill>
          <p:spPr>
            <a:xfrm flipH="false" flipV="false" rot="0">
              <a:off x="0" y="3664804"/>
              <a:ext cx="2849711" cy="3313617"/>
            </a:xfrm>
            <a:prstGeom prst="rect">
              <a:avLst/>
            </a:prstGeom>
          </p:spPr>
        </p:pic>
        <p:pic>
          <p:nvPicPr>
            <p:cNvPr name="Picture 6" id="6"/>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0" t="0" r="0" b="0"/>
            <a:stretch>
              <a:fillRect/>
            </a:stretch>
          </p:blipFill>
          <p:spPr>
            <a:xfrm flipH="false" flipV="false" rot="0">
              <a:off x="2849711" y="1490983"/>
              <a:ext cx="3571231" cy="344137"/>
            </a:xfrm>
            <a:prstGeom prst="rect">
              <a:avLst/>
            </a:prstGeom>
          </p:spPr>
        </p:pic>
      </p:grpSp>
      <p:sp>
        <p:nvSpPr>
          <p:cNvPr name="TextBox 7" id="7"/>
          <p:cNvSpPr txBox="true"/>
          <p:nvPr/>
        </p:nvSpPr>
        <p:spPr>
          <a:xfrm rot="0">
            <a:off x="6161901" y="7913309"/>
            <a:ext cx="11732223" cy="372745"/>
          </a:xfrm>
          <a:prstGeom prst="rect">
            <a:avLst/>
          </a:prstGeom>
        </p:spPr>
        <p:txBody>
          <a:bodyPr anchor="t" rtlCol="false" tIns="0" lIns="0" bIns="0" rIns="0">
            <a:spAutoFit/>
          </a:bodyPr>
          <a:lstStyle/>
          <a:p>
            <a:pPr>
              <a:lnSpc>
                <a:spcPts val="3079"/>
              </a:lnSpc>
            </a:pPr>
            <a:r>
              <a:rPr lang="en-US" sz="2199">
                <a:solidFill>
                  <a:srgbClr val="FFFFFF"/>
                </a:solidFill>
                <a:latin typeface="Open Sans"/>
              </a:rPr>
              <a:t>unknowns are uncomfortable and any change is hard </a:t>
            </a:r>
          </a:p>
        </p:txBody>
      </p:sp>
      <p:sp>
        <p:nvSpPr>
          <p:cNvPr name="TextBox 8" id="8"/>
          <p:cNvSpPr txBox="true"/>
          <p:nvPr/>
        </p:nvSpPr>
        <p:spPr>
          <a:xfrm rot="0">
            <a:off x="6134895" y="3360261"/>
            <a:ext cx="11650614" cy="720725"/>
          </a:xfrm>
          <a:prstGeom prst="rect">
            <a:avLst/>
          </a:prstGeom>
        </p:spPr>
        <p:txBody>
          <a:bodyPr anchor="t" rtlCol="false" tIns="0" lIns="0" bIns="0" rIns="0">
            <a:spAutoFit/>
          </a:bodyPr>
          <a:lstStyle/>
          <a:p>
            <a:pPr algn="just">
              <a:lnSpc>
                <a:spcPts val="5500"/>
              </a:lnSpc>
            </a:pPr>
            <a:r>
              <a:rPr lang="en-US" sz="5000">
                <a:solidFill>
                  <a:srgbClr val="FFFFFF"/>
                </a:solidFill>
                <a:latin typeface="HK Grotesk Bold"/>
              </a:rPr>
              <a:t>communication/decisions/priorities</a:t>
            </a:r>
          </a:p>
        </p:txBody>
      </p:sp>
      <p:sp>
        <p:nvSpPr>
          <p:cNvPr name="TextBox 9" id="9"/>
          <p:cNvSpPr txBox="true"/>
          <p:nvPr/>
        </p:nvSpPr>
        <p:spPr>
          <a:xfrm rot="0">
            <a:off x="1028700" y="574675"/>
            <a:ext cx="8840238" cy="1295400"/>
          </a:xfrm>
          <a:prstGeom prst="rect">
            <a:avLst/>
          </a:prstGeom>
        </p:spPr>
        <p:txBody>
          <a:bodyPr anchor="t" rtlCol="false" tIns="0" lIns="0" bIns="0" rIns="0">
            <a:spAutoFit/>
          </a:bodyPr>
          <a:lstStyle/>
          <a:p>
            <a:pPr algn="just">
              <a:lnSpc>
                <a:spcPts val="9900"/>
              </a:lnSpc>
            </a:pPr>
            <a:r>
              <a:rPr lang="en-US" sz="9000">
                <a:solidFill>
                  <a:srgbClr val="FFFFFF"/>
                </a:solidFill>
                <a:latin typeface="HK Grotesk Bold"/>
              </a:rPr>
              <a:t>challenges</a:t>
            </a:r>
          </a:p>
        </p:txBody>
      </p:sp>
      <p:sp>
        <p:nvSpPr>
          <p:cNvPr name="TextBox 10" id="10"/>
          <p:cNvSpPr txBox="true"/>
          <p:nvPr/>
        </p:nvSpPr>
        <p:spPr>
          <a:xfrm rot="0">
            <a:off x="6165300" y="4042886"/>
            <a:ext cx="10731341" cy="372745"/>
          </a:xfrm>
          <a:prstGeom prst="rect">
            <a:avLst/>
          </a:prstGeom>
        </p:spPr>
        <p:txBody>
          <a:bodyPr anchor="t" rtlCol="false" tIns="0" lIns="0" bIns="0" rIns="0">
            <a:spAutoFit/>
          </a:bodyPr>
          <a:lstStyle/>
          <a:p>
            <a:pPr>
              <a:lnSpc>
                <a:spcPts val="3079"/>
              </a:lnSpc>
            </a:pPr>
            <a:r>
              <a:rPr lang="en-US" sz="2199">
                <a:solidFill>
                  <a:srgbClr val="FFFFFF"/>
                </a:solidFill>
                <a:latin typeface="Open Sans"/>
              </a:rPr>
              <a:t>what decisions? who makes them? who executes? when? why? do they even know?</a:t>
            </a:r>
          </a:p>
        </p:txBody>
      </p:sp>
      <p:sp>
        <p:nvSpPr>
          <p:cNvPr name="TextBox 11" id="11"/>
          <p:cNvSpPr txBox="true"/>
          <p:nvPr/>
        </p:nvSpPr>
        <p:spPr>
          <a:xfrm rot="0">
            <a:off x="6161901" y="5377966"/>
            <a:ext cx="8840238" cy="720725"/>
          </a:xfrm>
          <a:prstGeom prst="rect">
            <a:avLst/>
          </a:prstGeom>
        </p:spPr>
        <p:txBody>
          <a:bodyPr anchor="t" rtlCol="false" tIns="0" lIns="0" bIns="0" rIns="0">
            <a:spAutoFit/>
          </a:bodyPr>
          <a:lstStyle/>
          <a:p>
            <a:pPr algn="just">
              <a:lnSpc>
                <a:spcPts val="5500"/>
              </a:lnSpc>
            </a:pPr>
            <a:r>
              <a:rPr lang="en-US" sz="5000">
                <a:solidFill>
                  <a:srgbClr val="FFFFFF"/>
                </a:solidFill>
                <a:latin typeface="HK Grotesk Bold"/>
              </a:rPr>
              <a:t>scope creep</a:t>
            </a:r>
          </a:p>
        </p:txBody>
      </p:sp>
      <p:sp>
        <p:nvSpPr>
          <p:cNvPr name="TextBox 12" id="12"/>
          <p:cNvSpPr txBox="true"/>
          <p:nvPr/>
        </p:nvSpPr>
        <p:spPr>
          <a:xfrm rot="0">
            <a:off x="6161901" y="6072277"/>
            <a:ext cx="7745889" cy="372745"/>
          </a:xfrm>
          <a:prstGeom prst="rect">
            <a:avLst/>
          </a:prstGeom>
        </p:spPr>
        <p:txBody>
          <a:bodyPr anchor="t" rtlCol="false" tIns="0" lIns="0" bIns="0" rIns="0">
            <a:spAutoFit/>
          </a:bodyPr>
          <a:lstStyle/>
          <a:p>
            <a:pPr>
              <a:lnSpc>
                <a:spcPts val="3079"/>
              </a:lnSpc>
            </a:pPr>
            <a:r>
              <a:rPr lang="en-US" sz="2199">
                <a:solidFill>
                  <a:srgbClr val="FFFFFF"/>
                </a:solidFill>
                <a:latin typeface="Open Sans"/>
              </a:rPr>
              <a:t>"it would be good to...", "we should do X, but also Y and Z..."</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7605951" y="3010905"/>
            <a:ext cx="3076099" cy="3122943"/>
          </a:xfrm>
          <a:prstGeom prst="rect">
            <a:avLst/>
          </a:prstGeom>
        </p:spPr>
      </p:pic>
      <p:sp>
        <p:nvSpPr>
          <p:cNvPr name="TextBox 3" id="3"/>
          <p:cNvSpPr txBox="true"/>
          <p:nvPr/>
        </p:nvSpPr>
        <p:spPr>
          <a:xfrm rot="0">
            <a:off x="1957042" y="6444906"/>
            <a:ext cx="14373916" cy="993775"/>
          </a:xfrm>
          <a:prstGeom prst="rect">
            <a:avLst/>
          </a:prstGeom>
        </p:spPr>
        <p:txBody>
          <a:bodyPr anchor="t" rtlCol="false" tIns="0" lIns="0" bIns="0" rIns="0">
            <a:spAutoFit/>
          </a:bodyPr>
          <a:lstStyle/>
          <a:p>
            <a:pPr algn="ctr">
              <a:lnSpc>
                <a:spcPts val="7699"/>
              </a:lnSpc>
            </a:pPr>
            <a:r>
              <a:rPr lang="en-US" sz="6999">
                <a:solidFill>
                  <a:srgbClr val="FFFFFF"/>
                </a:solidFill>
                <a:latin typeface="HK Grotesk Bold"/>
              </a:rPr>
              <a:t>adaptability</a:t>
            </a: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2614807">
            <a:off x="4751732" y="1960141"/>
            <a:ext cx="7787335" cy="7787335"/>
          </a:xfrm>
          <a:prstGeom prst="rect">
            <a:avLst/>
          </a:prstGeom>
        </p:spPr>
      </p:pic>
      <p:grpSp>
        <p:nvGrpSpPr>
          <p:cNvPr name="Group 3" id="3"/>
          <p:cNvGrpSpPr/>
          <p:nvPr/>
        </p:nvGrpSpPr>
        <p:grpSpPr>
          <a:xfrm rot="0">
            <a:off x="3173522" y="5399646"/>
            <a:ext cx="3845145" cy="947871"/>
            <a:chOff x="0" y="0"/>
            <a:chExt cx="5126860" cy="1263828"/>
          </a:xfrm>
        </p:grpSpPr>
        <p:grpSp>
          <p:nvGrpSpPr>
            <p:cNvPr name="Group 4" id="4"/>
            <p:cNvGrpSpPr/>
            <p:nvPr/>
          </p:nvGrpSpPr>
          <p:grpSpPr>
            <a:xfrm rot="0">
              <a:off x="0" y="0"/>
              <a:ext cx="5126860" cy="1263828"/>
              <a:chOff x="0" y="0"/>
              <a:chExt cx="1913890" cy="471795"/>
            </a:xfrm>
          </p:grpSpPr>
          <p:sp>
            <p:nvSpPr>
              <p:cNvPr name="Freeform 5" id="5"/>
              <p:cNvSpPr/>
              <p:nvPr/>
            </p:nvSpPr>
            <p:spPr>
              <a:xfrm>
                <a:off x="0" y="0"/>
                <a:ext cx="1913890" cy="471795"/>
              </a:xfrm>
              <a:custGeom>
                <a:avLst/>
                <a:gdLst/>
                <a:ahLst/>
                <a:cxnLst/>
                <a:rect r="r" b="b" t="t" l="l"/>
                <a:pathLst>
                  <a:path h="471795" w="1913890">
                    <a:moveTo>
                      <a:pt x="0" y="0"/>
                    </a:moveTo>
                    <a:lnTo>
                      <a:pt x="1913890" y="0"/>
                    </a:lnTo>
                    <a:lnTo>
                      <a:pt x="1913890" y="471795"/>
                    </a:lnTo>
                    <a:lnTo>
                      <a:pt x="0" y="471795"/>
                    </a:lnTo>
                    <a:close/>
                  </a:path>
                </a:pathLst>
              </a:custGeom>
              <a:solidFill>
                <a:srgbClr val="D85A66"/>
              </a:solidFill>
            </p:spPr>
          </p:sp>
        </p:grpSp>
        <p:sp>
          <p:nvSpPr>
            <p:cNvPr name="TextBox 6" id="6"/>
            <p:cNvSpPr txBox="true"/>
            <p:nvPr/>
          </p:nvSpPr>
          <p:spPr>
            <a:xfrm rot="0">
              <a:off x="161331" y="232287"/>
              <a:ext cx="4804198" cy="622723"/>
            </a:xfrm>
            <a:prstGeom prst="rect">
              <a:avLst/>
            </a:prstGeom>
          </p:spPr>
          <p:txBody>
            <a:bodyPr anchor="t" rtlCol="false" tIns="0" lIns="0" bIns="0" rIns="0">
              <a:spAutoFit/>
            </a:bodyPr>
            <a:lstStyle/>
            <a:p>
              <a:pPr algn="ctr">
                <a:lnSpc>
                  <a:spcPts val="3920"/>
                </a:lnSpc>
              </a:pPr>
              <a:r>
                <a:rPr lang="en-US" sz="2800">
                  <a:solidFill>
                    <a:srgbClr val="000000"/>
                  </a:solidFill>
                  <a:latin typeface="Open Sans Light"/>
                </a:rPr>
                <a:t>knowledge/experience</a:t>
              </a:r>
            </a:p>
          </p:txBody>
        </p:sp>
      </p:grpSp>
      <p:sp>
        <p:nvSpPr>
          <p:cNvPr name="TextBox 7" id="7"/>
          <p:cNvSpPr txBox="true"/>
          <p:nvPr/>
        </p:nvSpPr>
        <p:spPr>
          <a:xfrm rot="0">
            <a:off x="1028700" y="415697"/>
            <a:ext cx="15233398" cy="993775"/>
          </a:xfrm>
          <a:prstGeom prst="rect">
            <a:avLst/>
          </a:prstGeom>
        </p:spPr>
        <p:txBody>
          <a:bodyPr anchor="t" rtlCol="false" tIns="0" lIns="0" bIns="0" rIns="0">
            <a:spAutoFit/>
          </a:bodyPr>
          <a:lstStyle/>
          <a:p>
            <a:pPr>
              <a:lnSpc>
                <a:spcPts val="7699"/>
              </a:lnSpc>
            </a:pPr>
            <a:r>
              <a:rPr lang="en-US" sz="6999">
                <a:solidFill>
                  <a:srgbClr val="FFFFFF"/>
                </a:solidFill>
                <a:latin typeface="HK Grotesk Bold"/>
              </a:rPr>
              <a:t>iterative approach to project design</a:t>
            </a:r>
          </a:p>
        </p:txBody>
      </p:sp>
      <p:grpSp>
        <p:nvGrpSpPr>
          <p:cNvPr name="Group 8" id="8"/>
          <p:cNvGrpSpPr/>
          <p:nvPr/>
        </p:nvGrpSpPr>
        <p:grpSpPr>
          <a:xfrm rot="0">
            <a:off x="7447105" y="8672088"/>
            <a:ext cx="2396589" cy="947871"/>
            <a:chOff x="0" y="0"/>
            <a:chExt cx="3195451" cy="1263828"/>
          </a:xfrm>
        </p:grpSpPr>
        <p:grpSp>
          <p:nvGrpSpPr>
            <p:cNvPr name="Group 9" id="9"/>
            <p:cNvGrpSpPr/>
            <p:nvPr/>
          </p:nvGrpSpPr>
          <p:grpSpPr>
            <a:xfrm rot="0">
              <a:off x="0" y="0"/>
              <a:ext cx="3195451" cy="1263828"/>
              <a:chOff x="0" y="0"/>
              <a:chExt cx="1192883" cy="471795"/>
            </a:xfrm>
          </p:grpSpPr>
          <p:sp>
            <p:nvSpPr>
              <p:cNvPr name="Freeform 10" id="10"/>
              <p:cNvSpPr/>
              <p:nvPr/>
            </p:nvSpPr>
            <p:spPr>
              <a:xfrm>
                <a:off x="0" y="0"/>
                <a:ext cx="1192883" cy="471795"/>
              </a:xfrm>
              <a:custGeom>
                <a:avLst/>
                <a:gdLst/>
                <a:ahLst/>
                <a:cxnLst/>
                <a:rect r="r" b="b" t="t" l="l"/>
                <a:pathLst>
                  <a:path h="471795" w="1192883">
                    <a:moveTo>
                      <a:pt x="0" y="0"/>
                    </a:moveTo>
                    <a:lnTo>
                      <a:pt x="1192883" y="0"/>
                    </a:lnTo>
                    <a:lnTo>
                      <a:pt x="1192883" y="471795"/>
                    </a:lnTo>
                    <a:lnTo>
                      <a:pt x="0" y="471795"/>
                    </a:lnTo>
                    <a:close/>
                  </a:path>
                </a:pathLst>
              </a:custGeom>
              <a:solidFill>
                <a:srgbClr val="D85A66"/>
              </a:solidFill>
            </p:spPr>
          </p:sp>
        </p:grpSp>
        <p:sp>
          <p:nvSpPr>
            <p:cNvPr name="TextBox 11" id="11"/>
            <p:cNvSpPr txBox="true"/>
            <p:nvPr/>
          </p:nvSpPr>
          <p:spPr>
            <a:xfrm rot="0">
              <a:off x="100554" y="232287"/>
              <a:ext cx="2994344" cy="622723"/>
            </a:xfrm>
            <a:prstGeom prst="rect">
              <a:avLst/>
            </a:prstGeom>
          </p:spPr>
          <p:txBody>
            <a:bodyPr anchor="t" rtlCol="false" tIns="0" lIns="0" bIns="0" rIns="0">
              <a:spAutoFit/>
            </a:bodyPr>
            <a:lstStyle/>
            <a:p>
              <a:pPr algn="ctr">
                <a:lnSpc>
                  <a:spcPts val="3920"/>
                </a:lnSpc>
              </a:pPr>
              <a:r>
                <a:rPr lang="en-US" sz="2800">
                  <a:solidFill>
                    <a:srgbClr val="000000"/>
                  </a:solidFill>
                  <a:latin typeface="Open Sans Light"/>
                </a:rPr>
                <a:t>information</a:t>
              </a:r>
            </a:p>
          </p:txBody>
        </p:sp>
      </p:grpSp>
      <p:grpSp>
        <p:nvGrpSpPr>
          <p:cNvPr name="Group 12" id="12"/>
          <p:cNvGrpSpPr/>
          <p:nvPr/>
        </p:nvGrpSpPr>
        <p:grpSpPr>
          <a:xfrm rot="0">
            <a:off x="7528990" y="2155631"/>
            <a:ext cx="2396589" cy="947871"/>
            <a:chOff x="0" y="0"/>
            <a:chExt cx="3195451" cy="1263828"/>
          </a:xfrm>
        </p:grpSpPr>
        <p:grpSp>
          <p:nvGrpSpPr>
            <p:cNvPr name="Group 13" id="13"/>
            <p:cNvGrpSpPr/>
            <p:nvPr/>
          </p:nvGrpSpPr>
          <p:grpSpPr>
            <a:xfrm rot="0">
              <a:off x="0" y="0"/>
              <a:ext cx="3195451" cy="1263828"/>
              <a:chOff x="0" y="0"/>
              <a:chExt cx="1192883" cy="471795"/>
            </a:xfrm>
          </p:grpSpPr>
          <p:sp>
            <p:nvSpPr>
              <p:cNvPr name="Freeform 14" id="14"/>
              <p:cNvSpPr/>
              <p:nvPr/>
            </p:nvSpPr>
            <p:spPr>
              <a:xfrm>
                <a:off x="0" y="0"/>
                <a:ext cx="1192883" cy="471795"/>
              </a:xfrm>
              <a:custGeom>
                <a:avLst/>
                <a:gdLst/>
                <a:ahLst/>
                <a:cxnLst/>
                <a:rect r="r" b="b" t="t" l="l"/>
                <a:pathLst>
                  <a:path h="471795" w="1192883">
                    <a:moveTo>
                      <a:pt x="0" y="0"/>
                    </a:moveTo>
                    <a:lnTo>
                      <a:pt x="1192883" y="0"/>
                    </a:lnTo>
                    <a:lnTo>
                      <a:pt x="1192883" y="471795"/>
                    </a:lnTo>
                    <a:lnTo>
                      <a:pt x="0" y="471795"/>
                    </a:lnTo>
                    <a:close/>
                  </a:path>
                </a:pathLst>
              </a:custGeom>
              <a:solidFill>
                <a:srgbClr val="D85A66"/>
              </a:solidFill>
            </p:spPr>
          </p:sp>
        </p:grpSp>
        <p:sp>
          <p:nvSpPr>
            <p:cNvPr name="TextBox 15" id="15"/>
            <p:cNvSpPr txBox="true"/>
            <p:nvPr/>
          </p:nvSpPr>
          <p:spPr>
            <a:xfrm rot="0">
              <a:off x="100554" y="232287"/>
              <a:ext cx="2994344" cy="622723"/>
            </a:xfrm>
            <a:prstGeom prst="rect">
              <a:avLst/>
            </a:prstGeom>
          </p:spPr>
          <p:txBody>
            <a:bodyPr anchor="t" rtlCol="false" tIns="0" lIns="0" bIns="0" rIns="0">
              <a:spAutoFit/>
            </a:bodyPr>
            <a:lstStyle/>
            <a:p>
              <a:pPr algn="ctr">
                <a:lnSpc>
                  <a:spcPts val="3920"/>
                </a:lnSpc>
              </a:pPr>
              <a:r>
                <a:rPr lang="en-US" sz="2800">
                  <a:solidFill>
                    <a:srgbClr val="000000"/>
                  </a:solidFill>
                  <a:latin typeface="Open Sans Light"/>
                </a:rPr>
                <a:t>design</a:t>
              </a:r>
            </a:p>
          </p:txBody>
        </p:sp>
      </p:grpSp>
      <p:grpSp>
        <p:nvGrpSpPr>
          <p:cNvPr name="Group 16" id="16"/>
          <p:cNvGrpSpPr/>
          <p:nvPr/>
        </p:nvGrpSpPr>
        <p:grpSpPr>
          <a:xfrm rot="0">
            <a:off x="10855315" y="5379873"/>
            <a:ext cx="2396589" cy="947871"/>
            <a:chOff x="0" y="0"/>
            <a:chExt cx="3195451" cy="1263828"/>
          </a:xfrm>
        </p:grpSpPr>
        <p:grpSp>
          <p:nvGrpSpPr>
            <p:cNvPr name="Group 17" id="17"/>
            <p:cNvGrpSpPr/>
            <p:nvPr/>
          </p:nvGrpSpPr>
          <p:grpSpPr>
            <a:xfrm rot="0">
              <a:off x="0" y="0"/>
              <a:ext cx="3195451" cy="1263828"/>
              <a:chOff x="0" y="0"/>
              <a:chExt cx="1192883" cy="471795"/>
            </a:xfrm>
          </p:grpSpPr>
          <p:sp>
            <p:nvSpPr>
              <p:cNvPr name="Freeform 18" id="18"/>
              <p:cNvSpPr/>
              <p:nvPr/>
            </p:nvSpPr>
            <p:spPr>
              <a:xfrm>
                <a:off x="0" y="0"/>
                <a:ext cx="1192883" cy="471795"/>
              </a:xfrm>
              <a:custGeom>
                <a:avLst/>
                <a:gdLst/>
                <a:ahLst/>
                <a:cxnLst/>
                <a:rect r="r" b="b" t="t" l="l"/>
                <a:pathLst>
                  <a:path h="471795" w="1192883">
                    <a:moveTo>
                      <a:pt x="0" y="0"/>
                    </a:moveTo>
                    <a:lnTo>
                      <a:pt x="1192883" y="0"/>
                    </a:lnTo>
                    <a:lnTo>
                      <a:pt x="1192883" y="471795"/>
                    </a:lnTo>
                    <a:lnTo>
                      <a:pt x="0" y="471795"/>
                    </a:lnTo>
                    <a:close/>
                  </a:path>
                </a:pathLst>
              </a:custGeom>
              <a:solidFill>
                <a:srgbClr val="D85A66"/>
              </a:solidFill>
            </p:spPr>
          </p:sp>
        </p:grpSp>
        <p:sp>
          <p:nvSpPr>
            <p:cNvPr name="TextBox 19" id="19"/>
            <p:cNvSpPr txBox="true"/>
            <p:nvPr/>
          </p:nvSpPr>
          <p:spPr>
            <a:xfrm rot="0">
              <a:off x="100554" y="232287"/>
              <a:ext cx="2994344" cy="622723"/>
            </a:xfrm>
            <a:prstGeom prst="rect">
              <a:avLst/>
            </a:prstGeom>
          </p:spPr>
          <p:txBody>
            <a:bodyPr anchor="t" rtlCol="false" tIns="0" lIns="0" bIns="0" rIns="0">
              <a:spAutoFit/>
            </a:bodyPr>
            <a:lstStyle/>
            <a:p>
              <a:pPr algn="ctr">
                <a:lnSpc>
                  <a:spcPts val="3920"/>
                </a:lnSpc>
              </a:pPr>
              <a:r>
                <a:rPr lang="en-US" sz="2800">
                  <a:solidFill>
                    <a:srgbClr val="000000"/>
                  </a:solidFill>
                  <a:latin typeface="Open Sans Light"/>
                </a:rPr>
                <a:t>execution</a:t>
              </a:r>
            </a:p>
          </p:txBody>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l="373" t="0" r="152" b="0"/>
          <a:stretch>
            <a:fillRect/>
          </a:stretch>
        </p:blipFill>
        <p:spPr>
          <a:xfrm flipH="false" flipV="false" rot="-10146121">
            <a:off x="3758360" y="4359448"/>
            <a:ext cx="7220430" cy="5292728"/>
          </a:xfrm>
          <a:prstGeom prst="rect">
            <a:avLst/>
          </a:prstGeom>
        </p:spPr>
      </p:pic>
      <p:pic>
        <p:nvPicPr>
          <p:cNvPr name="Picture 3" id="3"/>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0" t="0" r="0" b="0"/>
          <a:stretch>
            <a:fillRect/>
          </a:stretch>
        </p:blipFill>
        <p:spPr>
          <a:xfrm flipH="false" flipV="false" rot="0">
            <a:off x="753307" y="5671515"/>
            <a:ext cx="4578672" cy="4270652"/>
          </a:xfrm>
          <a:prstGeom prst="rect">
            <a:avLst/>
          </a:prstGeom>
        </p:spPr>
      </p:pic>
      <p:pic>
        <p:nvPicPr>
          <p:cNvPr name="Picture 4" id="4"/>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0" t="0" r="0" b="0"/>
          <a:stretch>
            <a:fillRect/>
          </a:stretch>
        </p:blipFill>
        <p:spPr>
          <a:xfrm flipH="false" flipV="false" rot="-5400000">
            <a:off x="-2021798" y="5950993"/>
            <a:ext cx="7315200" cy="1024128"/>
          </a:xfrm>
          <a:prstGeom prst="rect">
            <a:avLst/>
          </a:prstGeom>
        </p:spPr>
      </p:pic>
      <p:pic>
        <p:nvPicPr>
          <p:cNvPr name="Picture 5" id="5"/>
          <p:cNvPicPr>
            <a:picLocks noChangeAspect="true"/>
          </p:cNvPicPr>
          <p:nvPr/>
        </p:nvPicPr>
        <p:blipFill>
          <a:blip r:embed="rId8"/>
          <a:srcRect l="0" t="0" r="0" b="0"/>
          <a:stretch>
            <a:fillRect/>
          </a:stretch>
        </p:blipFill>
        <p:spPr>
          <a:xfrm flipH="false" flipV="false" rot="0">
            <a:off x="4179627" y="3015898"/>
            <a:ext cx="987052" cy="987052"/>
          </a:xfrm>
          <a:prstGeom prst="rect">
            <a:avLst/>
          </a:prstGeom>
        </p:spPr>
      </p:pic>
      <p:pic>
        <p:nvPicPr>
          <p:cNvPr name="Picture 6" id="6"/>
          <p:cNvPicPr>
            <a:picLocks noChangeAspect="true"/>
          </p:cNvPicPr>
          <p:nvPr/>
        </p:nvPicPr>
        <p:blipFill>
          <a:blip r:embed="rId8"/>
          <a:srcRect l="0" t="0" r="0" b="0"/>
          <a:stretch>
            <a:fillRect/>
          </a:stretch>
        </p:blipFill>
        <p:spPr>
          <a:xfrm flipH="false" flipV="false" rot="0">
            <a:off x="4574055" y="5171551"/>
            <a:ext cx="999928" cy="999928"/>
          </a:xfrm>
          <a:prstGeom prst="rect">
            <a:avLst/>
          </a:prstGeom>
        </p:spPr>
      </p:pic>
      <p:pic>
        <p:nvPicPr>
          <p:cNvPr name="Picture 7" id="7"/>
          <p:cNvPicPr>
            <a:picLocks noChangeAspect="true"/>
          </p:cNvPicPr>
          <p:nvPr/>
        </p:nvPicPr>
        <p:blipFill>
          <a:blip r:embed="rId8"/>
          <a:srcRect l="0" t="0" r="0" b="0"/>
          <a:stretch>
            <a:fillRect/>
          </a:stretch>
        </p:blipFill>
        <p:spPr>
          <a:xfrm flipH="false" flipV="false" rot="0">
            <a:off x="7368575" y="6585248"/>
            <a:ext cx="1006717" cy="1006717"/>
          </a:xfrm>
          <a:prstGeom prst="rect">
            <a:avLst/>
          </a:prstGeom>
        </p:spPr>
      </p:pic>
      <p:pic>
        <p:nvPicPr>
          <p:cNvPr name="Picture 8" id="8"/>
          <p:cNvPicPr>
            <a:picLocks noChangeAspect="true"/>
          </p:cNvPicPr>
          <p:nvPr/>
        </p:nvPicPr>
        <p:blipFill>
          <a:blip r:embed="rId8"/>
          <a:srcRect l="0" t="0" r="0" b="0"/>
          <a:stretch>
            <a:fillRect/>
          </a:stretch>
        </p:blipFill>
        <p:spPr>
          <a:xfrm flipH="false" flipV="false" rot="1409742">
            <a:off x="10105563" y="8138243"/>
            <a:ext cx="967330" cy="967330"/>
          </a:xfrm>
          <a:prstGeom prst="rect">
            <a:avLst/>
          </a:prstGeom>
        </p:spPr>
      </p:pic>
      <p:sp>
        <p:nvSpPr>
          <p:cNvPr name="TextBox 9" id="9"/>
          <p:cNvSpPr txBox="true"/>
          <p:nvPr/>
        </p:nvSpPr>
        <p:spPr>
          <a:xfrm rot="0">
            <a:off x="1028700" y="576533"/>
            <a:ext cx="8840238" cy="1285106"/>
          </a:xfrm>
          <a:prstGeom prst="rect">
            <a:avLst/>
          </a:prstGeom>
        </p:spPr>
        <p:txBody>
          <a:bodyPr anchor="t" rtlCol="false" tIns="0" lIns="0" bIns="0" rIns="0">
            <a:spAutoFit/>
          </a:bodyPr>
          <a:lstStyle/>
          <a:p>
            <a:pPr>
              <a:lnSpc>
                <a:spcPts val="10199"/>
              </a:lnSpc>
            </a:pPr>
            <a:r>
              <a:rPr lang="en-US" sz="8499">
                <a:solidFill>
                  <a:srgbClr val="191824"/>
                </a:solidFill>
                <a:latin typeface="HK Grotesk Bold"/>
              </a:rPr>
              <a:t>about me</a:t>
            </a:r>
          </a:p>
        </p:txBody>
      </p:sp>
      <p:sp>
        <p:nvSpPr>
          <p:cNvPr name="TextBox 10" id="10"/>
          <p:cNvSpPr txBox="true"/>
          <p:nvPr/>
        </p:nvSpPr>
        <p:spPr>
          <a:xfrm rot="0">
            <a:off x="5331979" y="3214149"/>
            <a:ext cx="10802144" cy="523874"/>
          </a:xfrm>
          <a:prstGeom prst="rect">
            <a:avLst/>
          </a:prstGeom>
        </p:spPr>
        <p:txBody>
          <a:bodyPr anchor="t" rtlCol="false" tIns="0" lIns="0" bIns="0" rIns="0">
            <a:spAutoFit/>
          </a:bodyPr>
          <a:lstStyle/>
          <a:p>
            <a:pPr algn="ctr">
              <a:lnSpc>
                <a:spcPts val="4200"/>
              </a:lnSpc>
            </a:pPr>
            <a:r>
              <a:rPr lang="en-US" sz="3000">
                <a:solidFill>
                  <a:srgbClr val="191824"/>
                </a:solidFill>
                <a:latin typeface="HK Grotesk Light"/>
              </a:rPr>
              <a:t>Executive Director | </a:t>
            </a:r>
            <a:r>
              <a:rPr lang="en-US" u="sng" sz="3000">
                <a:solidFill>
                  <a:srgbClr val="191824"/>
                </a:solidFill>
                <a:latin typeface="HK Grotesk Light"/>
              </a:rPr>
              <a:t>Open Molecular Software Foundation</a:t>
            </a:r>
            <a:r>
              <a:rPr lang="en-US" sz="3000">
                <a:solidFill>
                  <a:srgbClr val="191824"/>
                </a:solidFill>
                <a:latin typeface="HK Grotesk Light"/>
              </a:rPr>
              <a:t> (OMSF)</a:t>
            </a:r>
          </a:p>
        </p:txBody>
      </p:sp>
      <p:sp>
        <p:nvSpPr>
          <p:cNvPr name="TextBox 11" id="11"/>
          <p:cNvSpPr txBox="true"/>
          <p:nvPr/>
        </p:nvSpPr>
        <p:spPr>
          <a:xfrm rot="0">
            <a:off x="4179627" y="5297120"/>
            <a:ext cx="11806396" cy="523875"/>
          </a:xfrm>
          <a:prstGeom prst="rect">
            <a:avLst/>
          </a:prstGeom>
        </p:spPr>
        <p:txBody>
          <a:bodyPr anchor="t" rtlCol="false" tIns="0" lIns="0" bIns="0" rIns="0">
            <a:spAutoFit/>
          </a:bodyPr>
          <a:lstStyle/>
          <a:p>
            <a:pPr algn="ctr">
              <a:lnSpc>
                <a:spcPts val="4200"/>
              </a:lnSpc>
            </a:pPr>
            <a:r>
              <a:rPr lang="en-US" sz="3000">
                <a:solidFill>
                  <a:srgbClr val="191824"/>
                </a:solidFill>
                <a:latin typeface="HK Grotesk Light"/>
              </a:rPr>
              <a:t>Project manager | </a:t>
            </a:r>
            <a:r>
              <a:rPr lang="en-US" u="sng" sz="3000">
                <a:solidFill>
                  <a:srgbClr val="191824"/>
                </a:solidFill>
                <a:latin typeface="HK Grotesk Light"/>
              </a:rPr>
              <a:t>Open Force Field Initiative</a:t>
            </a:r>
          </a:p>
        </p:txBody>
      </p:sp>
      <p:sp>
        <p:nvSpPr>
          <p:cNvPr name="TextBox 12" id="12"/>
          <p:cNvSpPr txBox="true"/>
          <p:nvPr/>
        </p:nvSpPr>
        <p:spPr>
          <a:xfrm rot="0">
            <a:off x="9021808" y="6793332"/>
            <a:ext cx="8395858" cy="523875"/>
          </a:xfrm>
          <a:prstGeom prst="rect">
            <a:avLst/>
          </a:prstGeom>
        </p:spPr>
        <p:txBody>
          <a:bodyPr anchor="t" rtlCol="false" tIns="0" lIns="0" bIns="0" rIns="0">
            <a:spAutoFit/>
          </a:bodyPr>
          <a:lstStyle/>
          <a:p>
            <a:pPr>
              <a:lnSpc>
                <a:spcPts val="4200"/>
              </a:lnSpc>
            </a:pPr>
            <a:r>
              <a:rPr lang="en-US" sz="3000">
                <a:solidFill>
                  <a:srgbClr val="191824"/>
                </a:solidFill>
                <a:latin typeface="HK Grotesk Light"/>
              </a:rPr>
              <a:t>Postodoctoral fellow </a:t>
            </a:r>
          </a:p>
        </p:txBody>
      </p:sp>
      <p:sp>
        <p:nvSpPr>
          <p:cNvPr name="TextBox 13" id="13"/>
          <p:cNvSpPr txBox="true"/>
          <p:nvPr/>
        </p:nvSpPr>
        <p:spPr>
          <a:xfrm rot="0">
            <a:off x="10260474" y="8326633"/>
            <a:ext cx="6704017" cy="523875"/>
          </a:xfrm>
          <a:prstGeom prst="rect">
            <a:avLst/>
          </a:prstGeom>
        </p:spPr>
        <p:txBody>
          <a:bodyPr anchor="t" rtlCol="false" tIns="0" lIns="0" bIns="0" rIns="0">
            <a:spAutoFit/>
          </a:bodyPr>
          <a:lstStyle/>
          <a:p>
            <a:pPr algn="ctr">
              <a:lnSpc>
                <a:spcPts val="4200"/>
              </a:lnSpc>
            </a:pPr>
            <a:r>
              <a:rPr lang="en-US" sz="3000">
                <a:solidFill>
                  <a:srgbClr val="191824"/>
                </a:solidFill>
                <a:latin typeface="HK Grotesk Light"/>
              </a:rPr>
              <a:t>#compchem PhD student</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581312" y="2242340"/>
            <a:ext cx="15125376" cy="5802320"/>
            <a:chOff x="0" y="0"/>
            <a:chExt cx="20167168" cy="7736426"/>
          </a:xfrm>
        </p:grpSpPr>
        <p:sp>
          <p:nvSpPr>
            <p:cNvPr name="TextBox 3" id="3"/>
            <p:cNvSpPr txBox="true"/>
            <p:nvPr/>
          </p:nvSpPr>
          <p:spPr>
            <a:xfrm rot="0">
              <a:off x="0" y="76200"/>
              <a:ext cx="20167168" cy="6329317"/>
            </a:xfrm>
            <a:prstGeom prst="rect">
              <a:avLst/>
            </a:prstGeom>
          </p:spPr>
          <p:txBody>
            <a:bodyPr anchor="t" rtlCol="false" tIns="0" lIns="0" bIns="0" rIns="0">
              <a:spAutoFit/>
            </a:bodyPr>
            <a:lstStyle/>
            <a:p>
              <a:pPr algn="ctr">
                <a:lnSpc>
                  <a:spcPts val="9350"/>
                </a:lnSpc>
              </a:pPr>
              <a:r>
                <a:rPr lang="en-US" sz="8500">
                  <a:solidFill>
                    <a:srgbClr val="191824"/>
                  </a:solidFill>
                  <a:latin typeface="HK Grotesk Bold"/>
                </a:rPr>
                <a:t>In</a:t>
              </a:r>
              <a:r>
                <a:rPr lang="en-US" sz="8500">
                  <a:solidFill>
                    <a:srgbClr val="191824"/>
                  </a:solidFill>
                  <a:latin typeface="HK Grotesk Bold"/>
                </a:rPr>
                <a:t> preparing for battle I have </a:t>
              </a:r>
              <a:r>
                <a:rPr lang="en-US" sz="8500">
                  <a:solidFill>
                    <a:srgbClr val="191824"/>
                  </a:solidFill>
                  <a:latin typeface="HK Grotesk Bold"/>
                </a:rPr>
                <a:t>always found </a:t>
              </a:r>
              <a:r>
                <a:rPr lang="en-US" sz="8500">
                  <a:solidFill>
                    <a:srgbClr val="191824"/>
                  </a:solidFill>
                  <a:latin typeface="HK Grotesk Bold"/>
                </a:rPr>
                <a:t>that plans are useless, but planning is indispensable.</a:t>
              </a:r>
            </a:p>
          </p:txBody>
        </p:sp>
        <p:sp>
          <p:nvSpPr>
            <p:cNvPr name="TextBox 4" id="4"/>
            <p:cNvSpPr txBox="true"/>
            <p:nvPr/>
          </p:nvSpPr>
          <p:spPr>
            <a:xfrm rot="0">
              <a:off x="0" y="7161259"/>
              <a:ext cx="20167168" cy="575167"/>
            </a:xfrm>
            <a:prstGeom prst="rect">
              <a:avLst/>
            </a:prstGeom>
          </p:spPr>
          <p:txBody>
            <a:bodyPr anchor="t" rtlCol="false" tIns="0" lIns="0" bIns="0" rIns="0">
              <a:spAutoFit/>
            </a:bodyPr>
            <a:lstStyle/>
            <a:p>
              <a:pPr algn="ctr" marL="0" indent="0" lvl="0">
                <a:lnSpc>
                  <a:spcPts val="3509"/>
                </a:lnSpc>
                <a:spcBef>
                  <a:spcPct val="0"/>
                </a:spcBef>
              </a:pPr>
              <a:r>
                <a:rPr lang="en-US" sz="2699">
                  <a:solidFill>
                    <a:srgbClr val="191824"/>
                  </a:solidFill>
                  <a:latin typeface="HK Grotesk Medium"/>
                </a:rPr>
                <a:t>Dwight Eisenhower</a:t>
              </a:r>
            </a:p>
          </p:txBody>
        </p:sp>
      </p:grpSp>
      <p:grpSp>
        <p:nvGrpSpPr>
          <p:cNvPr name="Group 5" id="5"/>
          <p:cNvGrpSpPr/>
          <p:nvPr/>
        </p:nvGrpSpPr>
        <p:grpSpPr>
          <a:xfrm rot="-10800000">
            <a:off x="-2093958" y="-358254"/>
            <a:ext cx="4462578" cy="4462578"/>
            <a:chOff x="0" y="0"/>
            <a:chExt cx="5950103" cy="5950103"/>
          </a:xfrm>
        </p:grpSpPr>
        <p:pic>
          <p:nvPicPr>
            <p:cNvPr name="Picture 6" id="6"/>
            <p:cNvPicPr>
              <a:picLocks noChangeAspect="true"/>
            </p:cNvPicPr>
            <p:nvPr/>
          </p:nvPicPr>
          <p:blipFill>
            <a:blip r:embed="rId3"/>
            <a:srcRect l="0" t="0" r="0" b="0"/>
            <a:stretch>
              <a:fillRect/>
            </a:stretch>
          </p:blipFill>
          <p:spPr>
            <a:xfrm flipH="false" flipV="false" rot="0">
              <a:off x="0" y="0"/>
              <a:ext cx="5950103" cy="5950103"/>
            </a:xfrm>
            <a:prstGeom prst="rect">
              <a:avLst/>
            </a:prstGeom>
          </p:spPr>
        </p:pic>
        <p:pic>
          <p:nvPicPr>
            <p:cNvPr name="Picture 7" id="7"/>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0" t="0" r="0" b="0"/>
            <a:stretch>
              <a:fillRect/>
            </a:stretch>
          </p:blipFill>
          <p:spPr>
            <a:xfrm flipH="false" flipV="false" rot="-10800000">
              <a:off x="0" y="463703"/>
              <a:ext cx="4152839" cy="4549923"/>
            </a:xfrm>
            <a:prstGeom prst="rect">
              <a:avLst/>
            </a:prstGeom>
          </p:spPr>
        </p:pic>
      </p:grpSp>
      <p:grpSp>
        <p:nvGrpSpPr>
          <p:cNvPr name="Group 8" id="8"/>
          <p:cNvGrpSpPr/>
          <p:nvPr/>
        </p:nvGrpSpPr>
        <p:grpSpPr>
          <a:xfrm rot="0">
            <a:off x="16056711" y="6233855"/>
            <a:ext cx="4462578" cy="4462578"/>
            <a:chOff x="0" y="0"/>
            <a:chExt cx="5950103" cy="5950103"/>
          </a:xfrm>
        </p:grpSpPr>
        <p:pic>
          <p:nvPicPr>
            <p:cNvPr name="Picture 9" id="9"/>
            <p:cNvPicPr>
              <a:picLocks noChangeAspect="true"/>
            </p:cNvPicPr>
            <p:nvPr/>
          </p:nvPicPr>
          <p:blipFill>
            <a:blip r:embed="rId3"/>
            <a:srcRect l="0" t="0" r="0" b="0"/>
            <a:stretch>
              <a:fillRect/>
            </a:stretch>
          </p:blipFill>
          <p:spPr>
            <a:xfrm flipH="false" flipV="false" rot="0">
              <a:off x="0" y="0"/>
              <a:ext cx="5950103" cy="5950103"/>
            </a:xfrm>
            <a:prstGeom prst="rect">
              <a:avLst/>
            </a:prstGeom>
          </p:spPr>
        </p:pic>
        <p:pic>
          <p:nvPicPr>
            <p:cNvPr name="Picture 10" id="10"/>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0" t="0" r="0" b="0"/>
            <a:stretch>
              <a:fillRect/>
            </a:stretch>
          </p:blipFill>
          <p:spPr>
            <a:xfrm flipH="false" flipV="false" rot="-10800000">
              <a:off x="0" y="463703"/>
              <a:ext cx="4152839" cy="4549923"/>
            </a:xfrm>
            <a:prstGeom prst="rect">
              <a:avLst/>
            </a:prstGeom>
          </p:spPr>
        </p:pic>
      </p:gr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sp>
        <p:nvSpPr>
          <p:cNvPr name="TextBox 2" id="2"/>
          <p:cNvSpPr txBox="true"/>
          <p:nvPr/>
        </p:nvSpPr>
        <p:spPr>
          <a:xfrm rot="0">
            <a:off x="16795490" y="9628914"/>
            <a:ext cx="1146011" cy="342598"/>
          </a:xfrm>
          <a:prstGeom prst="rect">
            <a:avLst/>
          </a:prstGeom>
        </p:spPr>
        <p:txBody>
          <a:bodyPr anchor="t" rtlCol="false" tIns="0" lIns="0" bIns="0" rIns="0">
            <a:spAutoFit/>
          </a:bodyPr>
          <a:lstStyle/>
          <a:p>
            <a:pPr algn="r">
              <a:lnSpc>
                <a:spcPts val="2699"/>
              </a:lnSpc>
            </a:pPr>
            <a:r>
              <a:rPr lang="en-US" sz="2249">
                <a:solidFill>
                  <a:srgbClr val="FFFFFF"/>
                </a:solidFill>
                <a:latin typeface="HK Grotesk Medium"/>
              </a:rPr>
              <a:t>11</a:t>
            </a:r>
          </a:p>
        </p:txBody>
      </p:sp>
      <p:grpSp>
        <p:nvGrpSpPr>
          <p:cNvPr name="Group 3" id="3"/>
          <p:cNvGrpSpPr/>
          <p:nvPr/>
        </p:nvGrpSpPr>
        <p:grpSpPr>
          <a:xfrm rot="0">
            <a:off x="4846182" y="3027233"/>
            <a:ext cx="7618104" cy="3604004"/>
            <a:chOff x="0" y="0"/>
            <a:chExt cx="10157472" cy="4805338"/>
          </a:xfrm>
        </p:grpSpPr>
        <p:pic>
          <p:nvPicPr>
            <p:cNvPr name="Picture 4" id="4"/>
            <p:cNvPicPr>
              <a:picLocks noChangeAspect="true"/>
            </p:cNvPicPr>
            <p:nvPr/>
          </p:nvPicPr>
          <p:blipFill>
            <a:blip r:embed="rId3"/>
            <a:srcRect l="0" t="0" r="0" b="0"/>
            <a:stretch>
              <a:fillRect/>
            </a:stretch>
          </p:blipFill>
          <p:spPr>
            <a:xfrm flipH="false" flipV="false" rot="0">
              <a:off x="0" y="736559"/>
              <a:ext cx="3667148" cy="3667148"/>
            </a:xfrm>
            <a:prstGeom prst="rect">
              <a:avLst/>
            </a:prstGeom>
          </p:spPr>
        </p:pic>
        <p:pic>
          <p:nvPicPr>
            <p:cNvPr name="Picture 5" id="5"/>
            <p:cNvPicPr>
              <a:picLocks noChangeAspect="true"/>
            </p:cNvPicPr>
            <p:nvPr/>
          </p:nvPicPr>
          <p:blipFill>
            <a:blip r:embed="rId4"/>
            <a:srcRect l="0" t="0" r="0" b="0"/>
            <a:stretch>
              <a:fillRect/>
            </a:stretch>
          </p:blipFill>
          <p:spPr>
            <a:xfrm flipH="false" flipV="false" rot="0">
              <a:off x="8319314" y="686988"/>
              <a:ext cx="1838158" cy="3667148"/>
            </a:xfrm>
            <a:prstGeom prst="rect">
              <a:avLst/>
            </a:prstGeom>
          </p:spPr>
        </p:pic>
        <p:pic>
          <p:nvPicPr>
            <p:cNvPr name="Picture 6" id="6"/>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0" t="0" r="0" b="0"/>
            <a:stretch>
              <a:fillRect/>
            </a:stretch>
          </p:blipFill>
          <p:spPr>
            <a:xfrm flipH="false" flipV="false" rot="-6906693">
              <a:off x="4267858" y="444291"/>
              <a:ext cx="3471226" cy="3916757"/>
            </a:xfrm>
            <a:prstGeom prst="rect">
              <a:avLst/>
            </a:prstGeom>
          </p:spPr>
        </p:pic>
        <p:pic>
          <p:nvPicPr>
            <p:cNvPr name="Picture 7" id="7"/>
            <p:cNvPicPr>
              <a:picLocks noChangeAspect="true"/>
            </p:cNvPicPr>
            <p:nvPr/>
          </p:nvPicPr>
          <p:blipFill>
            <a:blip r:embed="rId3"/>
            <a:srcRect l="0" t="0" r="0" b="0"/>
            <a:stretch>
              <a:fillRect/>
            </a:stretch>
          </p:blipFill>
          <p:spPr>
            <a:xfrm flipH="false" flipV="false" rot="0">
              <a:off x="5693673" y="872721"/>
              <a:ext cx="619597" cy="619597"/>
            </a:xfrm>
            <a:prstGeom prst="rect">
              <a:avLst/>
            </a:prstGeom>
          </p:spPr>
        </p:pic>
      </p:grpSp>
      <p:sp>
        <p:nvSpPr>
          <p:cNvPr name="TextBox 8" id="8"/>
          <p:cNvSpPr txBox="true"/>
          <p:nvPr/>
        </p:nvSpPr>
        <p:spPr>
          <a:xfrm rot="0">
            <a:off x="1115284" y="379430"/>
            <a:ext cx="16559775" cy="1193800"/>
          </a:xfrm>
          <a:prstGeom prst="rect">
            <a:avLst/>
          </a:prstGeom>
        </p:spPr>
        <p:txBody>
          <a:bodyPr anchor="t" rtlCol="false" tIns="0" lIns="0" bIns="0" rIns="0">
            <a:spAutoFit/>
          </a:bodyPr>
          <a:lstStyle/>
          <a:p>
            <a:pPr>
              <a:lnSpc>
                <a:spcPts val="9799"/>
              </a:lnSpc>
            </a:pPr>
            <a:r>
              <a:rPr lang="en-US" sz="6999">
                <a:solidFill>
                  <a:srgbClr val="FFFFFF"/>
                </a:solidFill>
                <a:latin typeface="HK Grotesk Bold"/>
              </a:rPr>
              <a:t>the classical elements of a project design</a:t>
            </a:r>
          </a:p>
        </p:txBody>
      </p:sp>
      <p:sp>
        <p:nvSpPr>
          <p:cNvPr name="TextBox 9" id="9"/>
          <p:cNvSpPr txBox="true"/>
          <p:nvPr/>
        </p:nvSpPr>
        <p:spPr>
          <a:xfrm rot="0">
            <a:off x="2863964" y="7327496"/>
            <a:ext cx="12560073" cy="896620"/>
          </a:xfrm>
          <a:prstGeom prst="rect">
            <a:avLst/>
          </a:prstGeom>
        </p:spPr>
        <p:txBody>
          <a:bodyPr anchor="t" rtlCol="false" tIns="0" lIns="0" bIns="0" rIns="0">
            <a:spAutoFit/>
          </a:bodyPr>
          <a:lstStyle/>
          <a:p>
            <a:pPr algn="ctr">
              <a:lnSpc>
                <a:spcPts val="7279"/>
              </a:lnSpc>
            </a:pPr>
            <a:r>
              <a:rPr lang="en-US" sz="5199">
                <a:solidFill>
                  <a:srgbClr val="FFFFFF"/>
                </a:solidFill>
                <a:latin typeface="HK Grotesk Light"/>
              </a:rPr>
              <a:t>what   |   why   |   how   |   who   |   when</a:t>
            </a:r>
          </a:p>
        </p:txBody>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l="0" t="0" r="0" b="0"/>
          <a:stretch>
            <a:fillRect/>
          </a:stretch>
        </p:blipFill>
        <p:spPr>
          <a:xfrm flipH="false" flipV="false" rot="-5400000">
            <a:off x="14062866" y="4349444"/>
            <a:ext cx="3139462" cy="1569731"/>
          </a:xfrm>
          <a:prstGeom prst="rect">
            <a:avLst/>
          </a:prstGeom>
        </p:spPr>
      </p:pic>
      <p:pic>
        <p:nvPicPr>
          <p:cNvPr name="Picture 3" id="3"/>
          <p:cNvPicPr>
            <a:picLocks noChangeAspect="true"/>
          </p:cNvPicPr>
          <p:nvPr/>
        </p:nvPicPr>
        <p:blipFill>
          <a:blip r:embed="rId4"/>
          <a:srcRect l="0" t="0" r="0" b="0"/>
          <a:stretch>
            <a:fillRect/>
          </a:stretch>
        </p:blipFill>
        <p:spPr>
          <a:xfrm flipH="false" flipV="false" rot="0">
            <a:off x="1443985" y="3605900"/>
            <a:ext cx="3056819" cy="3056819"/>
          </a:xfrm>
          <a:prstGeom prst="rect">
            <a:avLst/>
          </a:prstGeom>
        </p:spPr>
      </p:pic>
      <p:pic>
        <p:nvPicPr>
          <p:cNvPr name="Picture 4" id="4"/>
          <p:cNvPicPr>
            <a:picLocks noChangeAspect="true"/>
          </p:cNvPicPr>
          <p:nvPr/>
        </p:nvPicPr>
        <p:blipFill>
          <a:blip r:embed="rId5"/>
          <a:srcRect l="0" t="0" r="0" b="0"/>
          <a:stretch>
            <a:fillRect/>
          </a:stretch>
        </p:blipFill>
        <p:spPr>
          <a:xfrm flipH="false" flipV="false" rot="0">
            <a:off x="8108143" y="3583080"/>
            <a:ext cx="1532231" cy="3056819"/>
          </a:xfrm>
          <a:prstGeom prst="rect">
            <a:avLst/>
          </a:prstGeom>
        </p:spPr>
      </p:pic>
      <p:pic>
        <p:nvPicPr>
          <p:cNvPr name="Picture 5" id="5"/>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0" t="0" r="0" b="0"/>
          <a:stretch>
            <a:fillRect/>
          </a:stretch>
        </p:blipFill>
        <p:spPr>
          <a:xfrm flipH="false" flipV="false" rot="-6906693">
            <a:off x="4958133" y="3415620"/>
            <a:ext cx="2734741" cy="3085744"/>
          </a:xfrm>
          <a:prstGeom prst="rect">
            <a:avLst/>
          </a:prstGeom>
        </p:spPr>
      </p:pic>
      <p:pic>
        <p:nvPicPr>
          <p:cNvPr name="Picture 6" id="6"/>
          <p:cNvPicPr>
            <a:picLocks noChangeAspect="true"/>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l="0" t="0" r="0" b="0"/>
          <a:stretch>
            <a:fillRect/>
          </a:stretch>
        </p:blipFill>
        <p:spPr>
          <a:xfrm flipH="false" flipV="false" rot="10284522">
            <a:off x="9666478" y="4391440"/>
            <a:ext cx="5213300" cy="1635673"/>
          </a:xfrm>
          <a:prstGeom prst="rect">
            <a:avLst/>
          </a:prstGeom>
        </p:spPr>
      </p:pic>
      <p:pic>
        <p:nvPicPr>
          <p:cNvPr name="Picture 7" id="7"/>
          <p:cNvPicPr>
            <a:picLocks noChangeAspect="true"/>
          </p:cNvPicPr>
          <p:nvPr/>
        </p:nvPicPr>
        <p:blipFill>
          <a:blip r:embed="rId4"/>
          <a:srcRect l="0" t="0" r="0" b="0"/>
          <a:stretch>
            <a:fillRect/>
          </a:stretch>
        </p:blipFill>
        <p:spPr>
          <a:xfrm flipH="false" flipV="false" rot="0">
            <a:off x="6241874" y="3945745"/>
            <a:ext cx="395759" cy="395759"/>
          </a:xfrm>
          <a:prstGeom prst="rect">
            <a:avLst/>
          </a:prstGeom>
        </p:spPr>
      </p:pic>
      <p:pic>
        <p:nvPicPr>
          <p:cNvPr name="Picture 8" id="8"/>
          <p:cNvPicPr>
            <a:picLocks noChangeAspect="true"/>
          </p:cNvPicPr>
          <p:nvPr/>
        </p:nvPicPr>
        <p:blipFill>
          <a:blip r:embed="rId4"/>
          <a:srcRect l="0" t="0" r="0" b="0"/>
          <a:stretch>
            <a:fillRect/>
          </a:stretch>
        </p:blipFill>
        <p:spPr>
          <a:xfrm flipH="false" flipV="false" rot="0">
            <a:off x="11116383" y="4697229"/>
            <a:ext cx="395759" cy="395759"/>
          </a:xfrm>
          <a:prstGeom prst="rect">
            <a:avLst/>
          </a:prstGeom>
        </p:spPr>
      </p:pic>
      <p:pic>
        <p:nvPicPr>
          <p:cNvPr name="Picture 9" id="9"/>
          <p:cNvPicPr>
            <a:picLocks noChangeAspect="true"/>
          </p:cNvPicPr>
          <p:nvPr/>
        </p:nvPicPr>
        <p:blipFill>
          <a:blip r:embed="rId4"/>
          <a:srcRect l="0" t="0" r="0" b="0"/>
          <a:stretch>
            <a:fillRect/>
          </a:stretch>
        </p:blipFill>
        <p:spPr>
          <a:xfrm flipH="false" flipV="false" rot="0">
            <a:off x="13275100" y="5434696"/>
            <a:ext cx="395759" cy="395759"/>
          </a:xfrm>
          <a:prstGeom prst="rect">
            <a:avLst/>
          </a:prstGeom>
        </p:spPr>
      </p:pic>
      <p:pic>
        <p:nvPicPr>
          <p:cNvPr name="Picture 10" id="10"/>
          <p:cNvPicPr>
            <a:picLocks noChangeAspect="true"/>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l="0" t="0" r="0" b="0"/>
          <a:stretch>
            <a:fillRect/>
          </a:stretch>
        </p:blipFill>
        <p:spPr>
          <a:xfrm flipH="false" flipV="false" rot="0">
            <a:off x="5791551" y="3495422"/>
            <a:ext cx="1296405" cy="1296405"/>
          </a:xfrm>
          <a:prstGeom prst="rect">
            <a:avLst/>
          </a:prstGeom>
        </p:spPr>
      </p:pic>
      <p:sp>
        <p:nvSpPr>
          <p:cNvPr name="TextBox 11" id="11"/>
          <p:cNvSpPr txBox="true"/>
          <p:nvPr/>
        </p:nvSpPr>
        <p:spPr>
          <a:xfrm rot="0">
            <a:off x="870556" y="336550"/>
            <a:ext cx="16548526" cy="1377950"/>
          </a:xfrm>
          <a:prstGeom prst="rect">
            <a:avLst/>
          </a:prstGeom>
        </p:spPr>
        <p:txBody>
          <a:bodyPr anchor="t" rtlCol="false" tIns="0" lIns="0" bIns="0" rIns="0">
            <a:spAutoFit/>
          </a:bodyPr>
          <a:lstStyle/>
          <a:p>
            <a:pPr algn="ctr">
              <a:lnSpc>
                <a:spcPts val="11200"/>
              </a:lnSpc>
            </a:pPr>
            <a:r>
              <a:rPr lang="en-US" sz="8000">
                <a:solidFill>
                  <a:srgbClr val="FFFFFF"/>
                </a:solidFill>
                <a:latin typeface="HK Grotesk Bold"/>
              </a:rPr>
              <a:t>motivation</a:t>
            </a:r>
          </a:p>
        </p:txBody>
      </p:sp>
      <p:sp>
        <p:nvSpPr>
          <p:cNvPr name="TextBox 12" id="12"/>
          <p:cNvSpPr txBox="true"/>
          <p:nvPr/>
        </p:nvSpPr>
        <p:spPr>
          <a:xfrm rot="0">
            <a:off x="375002" y="7811348"/>
            <a:ext cx="17539635" cy="1384300"/>
          </a:xfrm>
          <a:prstGeom prst="rect">
            <a:avLst/>
          </a:prstGeom>
        </p:spPr>
        <p:txBody>
          <a:bodyPr anchor="t" rtlCol="false" tIns="0" lIns="0" bIns="0" rIns="0">
            <a:spAutoFit/>
          </a:bodyPr>
          <a:lstStyle/>
          <a:p>
            <a:pPr algn="ctr">
              <a:lnSpc>
                <a:spcPts val="5599"/>
              </a:lnSpc>
            </a:pPr>
            <a:r>
              <a:rPr lang="en-US" sz="3999">
                <a:solidFill>
                  <a:srgbClr val="FFFFFF"/>
                </a:solidFill>
                <a:latin typeface="HK Grotesk Light"/>
              </a:rPr>
              <a:t>milestones and well-defined end points can provide sense of progress and achievement!</a:t>
            </a:r>
          </a:p>
        </p:txBody>
      </p:sp>
      <p:pic>
        <p:nvPicPr>
          <p:cNvPr name="Picture 13" id="13"/>
          <p:cNvPicPr>
            <a:picLocks noChangeAspect="true"/>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l="0" t="0" r="0" b="0"/>
          <a:stretch>
            <a:fillRect/>
          </a:stretch>
        </p:blipFill>
        <p:spPr>
          <a:xfrm flipH="false" flipV="false" rot="0">
            <a:off x="10666060" y="4246906"/>
            <a:ext cx="1296405" cy="1296405"/>
          </a:xfrm>
          <a:prstGeom prst="rect">
            <a:avLst/>
          </a:prstGeom>
        </p:spPr>
      </p:pic>
      <p:pic>
        <p:nvPicPr>
          <p:cNvPr name="Picture 14" id="14"/>
          <p:cNvPicPr>
            <a:picLocks noChangeAspect="true"/>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l="0" t="0" r="0" b="0"/>
          <a:stretch>
            <a:fillRect/>
          </a:stretch>
        </p:blipFill>
        <p:spPr>
          <a:xfrm flipH="false" flipV="false" rot="0">
            <a:off x="12824778" y="4984373"/>
            <a:ext cx="1296405" cy="1296405"/>
          </a:xfrm>
          <a:prstGeom prst="rect">
            <a:avLst/>
          </a:prstGeom>
        </p:spPr>
      </p:pic>
      <p:sp>
        <p:nvSpPr>
          <p:cNvPr name="TextBox 15" id="15"/>
          <p:cNvSpPr txBox="true"/>
          <p:nvPr/>
        </p:nvSpPr>
        <p:spPr>
          <a:xfrm rot="0">
            <a:off x="5971537" y="9324459"/>
            <a:ext cx="6346565" cy="523875"/>
          </a:xfrm>
          <a:prstGeom prst="rect">
            <a:avLst/>
          </a:prstGeom>
        </p:spPr>
        <p:txBody>
          <a:bodyPr anchor="t" rtlCol="false" tIns="0" lIns="0" bIns="0" rIns="0">
            <a:spAutoFit/>
          </a:bodyPr>
          <a:lstStyle/>
          <a:p>
            <a:pPr algn="ctr">
              <a:lnSpc>
                <a:spcPts val="4200"/>
              </a:lnSpc>
            </a:pPr>
            <a:r>
              <a:rPr lang="en-US" sz="3000">
                <a:solidFill>
                  <a:srgbClr val="FFFFFF"/>
                </a:solidFill>
                <a:latin typeface="HK Grotesk Light"/>
              </a:rPr>
              <a:t>there's always more to do...</a:t>
            </a:r>
          </a:p>
        </p:txBody>
      </p:sp>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1028700" y="4253708"/>
            <a:ext cx="4114800" cy="4114800"/>
          </a:xfrm>
          <a:prstGeom prst="rect">
            <a:avLst/>
          </a:prstGeom>
        </p:spPr>
      </p:pic>
      <p:sp>
        <p:nvSpPr>
          <p:cNvPr name="TextBox 3" id="3"/>
          <p:cNvSpPr txBox="true"/>
          <p:nvPr/>
        </p:nvSpPr>
        <p:spPr>
          <a:xfrm rot="0">
            <a:off x="6267396" y="4291531"/>
            <a:ext cx="11151686" cy="3972478"/>
          </a:xfrm>
          <a:prstGeom prst="rect">
            <a:avLst/>
          </a:prstGeom>
        </p:spPr>
        <p:txBody>
          <a:bodyPr anchor="t" rtlCol="false" tIns="0" lIns="0" bIns="0" rIns="0">
            <a:spAutoFit/>
          </a:bodyPr>
          <a:lstStyle/>
          <a:p>
            <a:pPr>
              <a:lnSpc>
                <a:spcPts val="5290"/>
              </a:lnSpc>
            </a:pPr>
            <a:r>
              <a:rPr lang="en-US" sz="3778">
                <a:solidFill>
                  <a:srgbClr val="FFFFFF"/>
                </a:solidFill>
                <a:latin typeface="HK Grotesk Light"/>
              </a:rPr>
              <a:t>make your milestones meaningful -- something that makes sense for your project and something that you can achieve in a reasonable amount of time</a:t>
            </a:r>
          </a:p>
          <a:p>
            <a:pPr>
              <a:lnSpc>
                <a:spcPts val="5290"/>
              </a:lnSpc>
            </a:pPr>
          </a:p>
          <a:p>
            <a:pPr>
              <a:lnSpc>
                <a:spcPts val="5290"/>
              </a:lnSpc>
            </a:pPr>
            <a:r>
              <a:rPr lang="en-US" sz="3778">
                <a:solidFill>
                  <a:srgbClr val="FFFFFF"/>
                </a:solidFill>
                <a:latin typeface="HK Grotesk Light"/>
              </a:rPr>
              <a:t>buy yourself a cake when you hit it, but don't go overboard -- you still have soooo much to do!</a:t>
            </a:r>
          </a:p>
        </p:txBody>
      </p:sp>
      <p:sp>
        <p:nvSpPr>
          <p:cNvPr name="TextBox 4" id="4"/>
          <p:cNvSpPr txBox="true"/>
          <p:nvPr/>
        </p:nvSpPr>
        <p:spPr>
          <a:xfrm rot="0">
            <a:off x="870556" y="336550"/>
            <a:ext cx="16548526" cy="1377950"/>
          </a:xfrm>
          <a:prstGeom prst="rect">
            <a:avLst/>
          </a:prstGeom>
        </p:spPr>
        <p:txBody>
          <a:bodyPr anchor="t" rtlCol="false" tIns="0" lIns="0" bIns="0" rIns="0">
            <a:spAutoFit/>
          </a:bodyPr>
          <a:lstStyle/>
          <a:p>
            <a:pPr algn="ctr">
              <a:lnSpc>
                <a:spcPts val="11200"/>
              </a:lnSpc>
            </a:pPr>
            <a:r>
              <a:rPr lang="en-US" sz="8000">
                <a:solidFill>
                  <a:srgbClr val="FFFFFF"/>
                </a:solidFill>
                <a:latin typeface="HK Grotesk Bold"/>
              </a:rPr>
              <a:t>milestones</a:t>
            </a:r>
          </a:p>
        </p:txBody>
      </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0" t="0" r="0" b="0"/>
          <a:stretch>
            <a:fillRect/>
          </a:stretch>
        </p:blipFill>
        <p:spPr>
          <a:xfrm flipH="false" flipV="false" rot="0">
            <a:off x="7602956" y="2660033"/>
            <a:ext cx="3082088" cy="3047415"/>
          </a:xfrm>
          <a:prstGeom prst="rect">
            <a:avLst/>
          </a:prstGeom>
        </p:spPr>
      </p:pic>
      <p:sp>
        <p:nvSpPr>
          <p:cNvPr name="TextBox 3" id="3"/>
          <p:cNvSpPr txBox="true"/>
          <p:nvPr/>
        </p:nvSpPr>
        <p:spPr>
          <a:xfrm rot="0">
            <a:off x="1957042" y="6556511"/>
            <a:ext cx="14373916" cy="1965325"/>
          </a:xfrm>
          <a:prstGeom prst="rect">
            <a:avLst/>
          </a:prstGeom>
        </p:spPr>
        <p:txBody>
          <a:bodyPr anchor="t" rtlCol="false" tIns="0" lIns="0" bIns="0" rIns="0">
            <a:spAutoFit/>
          </a:bodyPr>
          <a:lstStyle/>
          <a:p>
            <a:pPr algn="ctr">
              <a:lnSpc>
                <a:spcPts val="7699"/>
              </a:lnSpc>
            </a:pPr>
            <a:r>
              <a:rPr lang="en-US" sz="6999">
                <a:solidFill>
                  <a:srgbClr val="FFFFFF"/>
                </a:solidFill>
                <a:latin typeface="HK Grotesk Bold"/>
              </a:rPr>
              <a:t>how to switch from being driven to being a driver?</a:t>
            </a:r>
          </a:p>
        </p:txBody>
      </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2493740" y="5889523"/>
            <a:ext cx="2664888" cy="1560171"/>
          </a:xfrm>
          <a:prstGeom prst="rect">
            <a:avLst/>
          </a:prstGeom>
        </p:spPr>
      </p:pic>
      <p:pic>
        <p:nvPicPr>
          <p:cNvPr name="Picture 3" id="3"/>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0" t="0" r="0" b="0"/>
          <a:stretch>
            <a:fillRect/>
          </a:stretch>
        </p:blipFill>
        <p:spPr>
          <a:xfrm flipH="false" flipV="false" rot="0">
            <a:off x="2797484" y="2468040"/>
            <a:ext cx="2057400" cy="2057400"/>
          </a:xfrm>
          <a:prstGeom prst="rect">
            <a:avLst/>
          </a:prstGeom>
        </p:spPr>
      </p:pic>
      <p:sp>
        <p:nvSpPr>
          <p:cNvPr name="TextBox 4" id="4"/>
          <p:cNvSpPr txBox="true"/>
          <p:nvPr/>
        </p:nvSpPr>
        <p:spPr>
          <a:xfrm rot="0">
            <a:off x="7546886" y="2629753"/>
            <a:ext cx="8840238" cy="993775"/>
          </a:xfrm>
          <a:prstGeom prst="rect">
            <a:avLst/>
          </a:prstGeom>
        </p:spPr>
        <p:txBody>
          <a:bodyPr anchor="t" rtlCol="false" tIns="0" lIns="0" bIns="0" rIns="0">
            <a:spAutoFit/>
          </a:bodyPr>
          <a:lstStyle/>
          <a:p>
            <a:pPr algn="just">
              <a:lnSpc>
                <a:spcPts val="7699"/>
              </a:lnSpc>
            </a:pPr>
            <a:r>
              <a:rPr lang="en-US" sz="6999">
                <a:solidFill>
                  <a:srgbClr val="FFFFFF"/>
                </a:solidFill>
                <a:latin typeface="HK Grotesk Bold"/>
              </a:rPr>
              <a:t>be deliberate</a:t>
            </a:r>
          </a:p>
        </p:txBody>
      </p:sp>
      <p:sp>
        <p:nvSpPr>
          <p:cNvPr name="TextBox 5" id="5"/>
          <p:cNvSpPr txBox="true"/>
          <p:nvPr/>
        </p:nvSpPr>
        <p:spPr>
          <a:xfrm rot="0">
            <a:off x="7546886" y="3556853"/>
            <a:ext cx="8645684" cy="596900"/>
          </a:xfrm>
          <a:prstGeom prst="rect">
            <a:avLst/>
          </a:prstGeom>
        </p:spPr>
        <p:txBody>
          <a:bodyPr anchor="t" rtlCol="false" tIns="0" lIns="0" bIns="0" rIns="0">
            <a:spAutoFit/>
          </a:bodyPr>
          <a:lstStyle/>
          <a:p>
            <a:pPr>
              <a:lnSpc>
                <a:spcPts val="4900"/>
              </a:lnSpc>
            </a:pPr>
            <a:r>
              <a:rPr lang="en-US" sz="3500">
                <a:solidFill>
                  <a:srgbClr val="FFFFFF"/>
                </a:solidFill>
                <a:latin typeface="Open Sans"/>
              </a:rPr>
              <a:t>actively design and review your processes</a:t>
            </a:r>
          </a:p>
        </p:txBody>
      </p:sp>
      <p:sp>
        <p:nvSpPr>
          <p:cNvPr name="TextBox 6" id="6"/>
          <p:cNvSpPr txBox="true"/>
          <p:nvPr/>
        </p:nvSpPr>
        <p:spPr>
          <a:xfrm rot="0">
            <a:off x="7546886" y="6612458"/>
            <a:ext cx="10279501" cy="1825626"/>
          </a:xfrm>
          <a:prstGeom prst="rect">
            <a:avLst/>
          </a:prstGeom>
        </p:spPr>
        <p:txBody>
          <a:bodyPr anchor="t" rtlCol="false" tIns="0" lIns="0" bIns="0" rIns="0">
            <a:spAutoFit/>
          </a:bodyPr>
          <a:lstStyle/>
          <a:p>
            <a:pPr>
              <a:lnSpc>
                <a:spcPts val="4899"/>
              </a:lnSpc>
            </a:pPr>
            <a:r>
              <a:rPr lang="en-US" sz="3499">
                <a:solidFill>
                  <a:srgbClr val="FFFFFF"/>
                </a:solidFill>
                <a:latin typeface="Open Sans"/>
              </a:rPr>
              <a:t>not every decision results in an immediate and obvious outcome -- optimize your decision making processes for better outcomes</a:t>
            </a:r>
          </a:p>
        </p:txBody>
      </p:sp>
      <p:sp>
        <p:nvSpPr>
          <p:cNvPr name="TextBox 7" id="7"/>
          <p:cNvSpPr txBox="true"/>
          <p:nvPr/>
        </p:nvSpPr>
        <p:spPr>
          <a:xfrm rot="0">
            <a:off x="7546886" y="5675833"/>
            <a:ext cx="8840238" cy="993775"/>
          </a:xfrm>
          <a:prstGeom prst="rect">
            <a:avLst/>
          </a:prstGeom>
        </p:spPr>
        <p:txBody>
          <a:bodyPr anchor="t" rtlCol="false" tIns="0" lIns="0" bIns="0" rIns="0">
            <a:spAutoFit/>
          </a:bodyPr>
          <a:lstStyle/>
          <a:p>
            <a:pPr algn="just">
              <a:lnSpc>
                <a:spcPts val="7699"/>
              </a:lnSpc>
            </a:pPr>
            <a:r>
              <a:rPr lang="en-US" sz="6999">
                <a:solidFill>
                  <a:srgbClr val="FFFFFF"/>
                </a:solidFill>
                <a:latin typeface="HK Grotesk Bold"/>
              </a:rPr>
              <a:t>observe &amp; assess</a:t>
            </a:r>
          </a:p>
        </p:txBody>
      </p:sp>
    </p:spTree>
  </p:cSld>
  <p:clrMapOvr>
    <a:masterClrMapping/>
  </p:clrMapOvr>
</p:sld>
</file>

<file path=ppt/slides/slide26.xml><?xml version="1.0" encoding="utf-8"?>
<p:sld xmlns:p="http://schemas.openxmlformats.org/presentationml/2006/main" xmlns:a="http://schemas.openxmlformats.org/drawingml/2006/main">
  <p:cSld>
    <p:bg>
      <p:bgPr>
        <a:solidFill>
          <a:srgbClr val="191824"/>
        </a:solidFill>
      </p:bgPr>
    </p:bg>
    <p:spTree>
      <p:nvGrpSpPr>
        <p:cNvPr id="1" name=""/>
        <p:cNvGrpSpPr/>
        <p:nvPr/>
      </p:nvGrpSpPr>
      <p:grpSpPr>
        <a:xfrm>
          <a:off x="0" y="0"/>
          <a:ext cx="0" cy="0"/>
          <a:chOff x="0" y="0"/>
          <a:chExt cx="0" cy="0"/>
        </a:xfrm>
      </p:grpSpPr>
      <p:sp>
        <p:nvSpPr>
          <p:cNvPr name="TextBox 2" id="2"/>
          <p:cNvSpPr txBox="true"/>
          <p:nvPr/>
        </p:nvSpPr>
        <p:spPr>
          <a:xfrm rot="0">
            <a:off x="6612731" y="4257675"/>
            <a:ext cx="5062538" cy="1734185"/>
          </a:xfrm>
          <a:prstGeom prst="rect">
            <a:avLst/>
          </a:prstGeom>
        </p:spPr>
        <p:txBody>
          <a:bodyPr anchor="t" rtlCol="false" tIns="0" lIns="0" bIns="0" rIns="0">
            <a:spAutoFit/>
          </a:bodyPr>
          <a:lstStyle/>
          <a:p>
            <a:pPr algn="ctr">
              <a:lnSpc>
                <a:spcPts val="14139"/>
              </a:lnSpc>
            </a:pPr>
            <a:r>
              <a:rPr lang="en-US" sz="10099">
                <a:solidFill>
                  <a:srgbClr val="F36471"/>
                </a:solidFill>
                <a:latin typeface="HK Grotesk Bold"/>
              </a:rPr>
              <a:t>REPEAT!</a:t>
            </a:r>
          </a:p>
        </p:txBody>
      </p:sp>
    </p:spTree>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sp>
        <p:nvSpPr>
          <p:cNvPr name="TextBox 2" id="2"/>
          <p:cNvSpPr txBox="true"/>
          <p:nvPr/>
        </p:nvSpPr>
        <p:spPr>
          <a:xfrm rot="0">
            <a:off x="1130365" y="3361596"/>
            <a:ext cx="12421156" cy="5195706"/>
          </a:xfrm>
          <a:prstGeom prst="rect">
            <a:avLst/>
          </a:prstGeom>
        </p:spPr>
        <p:txBody>
          <a:bodyPr anchor="t" rtlCol="false" tIns="0" lIns="0" bIns="0" rIns="0">
            <a:spAutoFit/>
          </a:bodyPr>
          <a:lstStyle/>
          <a:p>
            <a:pPr>
              <a:lnSpc>
                <a:spcPts val="4435"/>
              </a:lnSpc>
            </a:pPr>
            <a:r>
              <a:rPr lang="en-US" sz="3167">
                <a:solidFill>
                  <a:srgbClr val="FFFFFF"/>
                </a:solidFill>
                <a:latin typeface="HK Grotesk Light"/>
              </a:rPr>
              <a:t>be prepared to:</a:t>
            </a:r>
          </a:p>
          <a:p>
            <a:pPr marL="683949" indent="-341975" lvl="1">
              <a:lnSpc>
                <a:spcPts val="4435"/>
              </a:lnSpc>
              <a:buFont typeface="Arial"/>
              <a:buChar char="•"/>
            </a:pPr>
            <a:r>
              <a:rPr lang="en-US" sz="3167">
                <a:solidFill>
                  <a:srgbClr val="FFFFFF"/>
                </a:solidFill>
                <a:latin typeface="HK Grotesk Light"/>
              </a:rPr>
              <a:t>make your findings public (can you retrace your steps?)</a:t>
            </a:r>
          </a:p>
          <a:p>
            <a:pPr marL="683949" indent="-341975" lvl="1">
              <a:lnSpc>
                <a:spcPts val="4435"/>
              </a:lnSpc>
              <a:buFont typeface="Arial"/>
              <a:buChar char="•"/>
            </a:pPr>
            <a:r>
              <a:rPr lang="en-US" sz="3167">
                <a:solidFill>
                  <a:srgbClr val="FFFFFF"/>
                </a:solidFill>
                <a:latin typeface="HK Grotesk Light"/>
              </a:rPr>
              <a:t>tidy up loose ends</a:t>
            </a:r>
          </a:p>
          <a:p>
            <a:pPr marL="683949" indent="-341975" lvl="1">
              <a:lnSpc>
                <a:spcPts val="4435"/>
              </a:lnSpc>
              <a:buFont typeface="Arial"/>
              <a:buChar char="•"/>
            </a:pPr>
            <a:r>
              <a:rPr lang="en-US" sz="3167">
                <a:solidFill>
                  <a:srgbClr val="FFFFFF"/>
                </a:solidFill>
                <a:latin typeface="HK Grotesk Light"/>
              </a:rPr>
              <a:t>spend some time to make it presentable even though you're kinda over it</a:t>
            </a:r>
          </a:p>
          <a:p>
            <a:pPr marL="683949" indent="-341975" lvl="1">
              <a:lnSpc>
                <a:spcPts val="4435"/>
              </a:lnSpc>
              <a:buFont typeface="Arial"/>
              <a:buChar char="•"/>
            </a:pPr>
            <a:r>
              <a:rPr lang="en-US" sz="3167">
                <a:solidFill>
                  <a:srgbClr val="FFFFFF"/>
                </a:solidFill>
                <a:latin typeface="HK Grotesk Light"/>
              </a:rPr>
              <a:t>potentially have a bag of mixed feelings -- sometimes you will realize what you've achieved much later</a:t>
            </a:r>
          </a:p>
          <a:p>
            <a:pPr marL="683949" indent="-341975" lvl="1">
              <a:lnSpc>
                <a:spcPts val="4435"/>
              </a:lnSpc>
              <a:buFont typeface="Arial"/>
              <a:buChar char="•"/>
            </a:pPr>
            <a:r>
              <a:rPr lang="en-US" sz="3167">
                <a:solidFill>
                  <a:srgbClr val="FFFFFF"/>
                </a:solidFill>
                <a:latin typeface="HK Grotesk Light"/>
              </a:rPr>
              <a:t>to move on (and hand it over to someone else, if needed)</a:t>
            </a:r>
          </a:p>
          <a:p>
            <a:pPr>
              <a:lnSpc>
                <a:spcPts val="4435"/>
              </a:lnSpc>
            </a:pPr>
          </a:p>
        </p:txBody>
      </p:sp>
      <p:pic>
        <p:nvPicPr>
          <p:cNvPr name="Picture 3" id="3"/>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13995712" y="4479752"/>
            <a:ext cx="3263588" cy="2561916"/>
          </a:xfrm>
          <a:prstGeom prst="rect">
            <a:avLst/>
          </a:prstGeom>
        </p:spPr>
      </p:pic>
      <p:sp>
        <p:nvSpPr>
          <p:cNvPr name="TextBox 4" id="4"/>
          <p:cNvSpPr txBox="true"/>
          <p:nvPr/>
        </p:nvSpPr>
        <p:spPr>
          <a:xfrm rot="0">
            <a:off x="3200671" y="321813"/>
            <a:ext cx="10963433" cy="1543050"/>
          </a:xfrm>
          <a:prstGeom prst="rect">
            <a:avLst/>
          </a:prstGeom>
        </p:spPr>
        <p:txBody>
          <a:bodyPr anchor="t" rtlCol="false" tIns="0" lIns="0" bIns="0" rIns="0">
            <a:spAutoFit/>
          </a:bodyPr>
          <a:lstStyle/>
          <a:p>
            <a:pPr algn="ctr">
              <a:lnSpc>
                <a:spcPts val="12599"/>
              </a:lnSpc>
            </a:pPr>
            <a:r>
              <a:rPr lang="en-US" sz="9000">
                <a:solidFill>
                  <a:srgbClr val="FFFFFF"/>
                </a:solidFill>
                <a:latin typeface="HK Grotesk Bold"/>
              </a:rPr>
              <a:t>the end of the project</a:t>
            </a:r>
          </a:p>
        </p:txBody>
      </p:sp>
    </p:spTree>
  </p:cSld>
  <p:clrMapOvr>
    <a:masterClrMapping/>
  </p:clrMapOvr>
</p:sld>
</file>

<file path=ppt/slides/slide28.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sp>
        <p:nvSpPr>
          <p:cNvPr name="TextBox 2" id="2"/>
          <p:cNvSpPr txBox="true"/>
          <p:nvPr/>
        </p:nvSpPr>
        <p:spPr>
          <a:xfrm rot="0">
            <a:off x="712784" y="2211229"/>
            <a:ext cx="16862432" cy="2797174"/>
          </a:xfrm>
          <a:prstGeom prst="rect">
            <a:avLst/>
          </a:prstGeom>
        </p:spPr>
        <p:txBody>
          <a:bodyPr anchor="t" rtlCol="false" tIns="0" lIns="0" bIns="0" rIns="0">
            <a:spAutoFit/>
          </a:bodyPr>
          <a:lstStyle/>
          <a:p>
            <a:pPr algn="ctr">
              <a:lnSpc>
                <a:spcPts val="11200"/>
              </a:lnSpc>
            </a:pPr>
            <a:r>
              <a:rPr lang="en-US" sz="8000">
                <a:solidFill>
                  <a:srgbClr val="FFFFFF"/>
                </a:solidFill>
                <a:latin typeface="HK Grotesk Bold"/>
              </a:rPr>
              <a:t>what if your project is a part of a larger collaboration?</a:t>
            </a:r>
          </a:p>
        </p:txBody>
      </p:sp>
      <p:grpSp>
        <p:nvGrpSpPr>
          <p:cNvPr name="Group 3" id="3"/>
          <p:cNvGrpSpPr/>
          <p:nvPr/>
        </p:nvGrpSpPr>
        <p:grpSpPr>
          <a:xfrm rot="0">
            <a:off x="7209373" y="5984439"/>
            <a:ext cx="6628564" cy="4156355"/>
            <a:chOff x="0" y="0"/>
            <a:chExt cx="8838085" cy="5541807"/>
          </a:xfrm>
        </p:grpSpPr>
        <p:pic>
          <p:nvPicPr>
            <p:cNvPr name="Picture 4" id="4"/>
            <p:cNvPicPr>
              <a:picLocks noChangeAspect="true"/>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0" t="0" r="0" b="0"/>
            <a:stretch>
              <a:fillRect/>
            </a:stretch>
          </p:blipFill>
          <p:spPr>
            <a:xfrm flipH="false" flipV="false" rot="0">
              <a:off x="4187529" y="555830"/>
              <a:ext cx="4650556" cy="4985976"/>
            </a:xfrm>
            <a:prstGeom prst="rect">
              <a:avLst/>
            </a:prstGeom>
          </p:spPr>
        </p:pic>
        <p:pic>
          <p:nvPicPr>
            <p:cNvPr name="Picture 5" id="5"/>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0" t="0" r="0" b="0"/>
            <a:stretch>
              <a:fillRect/>
            </a:stretch>
          </p:blipFill>
          <p:spPr>
            <a:xfrm flipH="false" flipV="false" rot="0">
              <a:off x="0" y="0"/>
              <a:ext cx="6512807" cy="5541807"/>
            </a:xfrm>
            <a:prstGeom prst="rect">
              <a:avLst/>
            </a:prstGeom>
          </p:spPr>
        </p:pic>
      </p:grpSp>
      <p:pic>
        <p:nvPicPr>
          <p:cNvPr name="Picture 6" id="6"/>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0" t="0" r="0" b="0"/>
          <a:stretch>
            <a:fillRect/>
          </a:stretch>
        </p:blipFill>
        <p:spPr>
          <a:xfrm flipH="false" flipV="false" rot="0">
            <a:off x="4701724" y="6155256"/>
            <a:ext cx="4578672" cy="4270652"/>
          </a:xfrm>
          <a:prstGeom prst="rect">
            <a:avLst/>
          </a:prstGeom>
        </p:spPr>
      </p:pic>
      <p:pic>
        <p:nvPicPr>
          <p:cNvPr name="Picture 7" id="7"/>
          <p:cNvPicPr>
            <a:picLocks noChangeAspect="true"/>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l="0" t="0" r="0" b="0"/>
          <a:stretch>
            <a:fillRect/>
          </a:stretch>
        </p:blipFill>
        <p:spPr>
          <a:xfrm flipH="false" flipV="false" rot="0">
            <a:off x="6404443" y="5591536"/>
            <a:ext cx="7315200" cy="3344091"/>
          </a:xfrm>
          <a:prstGeom prst="rect">
            <a:avLst/>
          </a:prstGeom>
        </p:spPr>
      </p:pic>
    </p:spTree>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AutoShape 2" id="2"/>
          <p:cNvSpPr/>
          <p:nvPr/>
        </p:nvSpPr>
        <p:spPr>
          <a:xfrm rot="0">
            <a:off x="0" y="0"/>
            <a:ext cx="9144000" cy="10287000"/>
          </a:xfrm>
          <a:prstGeom prst="rect">
            <a:avLst/>
          </a:prstGeom>
          <a:solidFill>
            <a:srgbClr val="191824"/>
          </a:solidFill>
        </p:spPr>
      </p:sp>
      <p:grpSp>
        <p:nvGrpSpPr>
          <p:cNvPr name="Group 3" id="3"/>
          <p:cNvGrpSpPr/>
          <p:nvPr/>
        </p:nvGrpSpPr>
        <p:grpSpPr>
          <a:xfrm rot="0">
            <a:off x="1028700" y="5658595"/>
            <a:ext cx="6628564" cy="4156355"/>
            <a:chOff x="0" y="0"/>
            <a:chExt cx="8838085" cy="5541807"/>
          </a:xfrm>
        </p:grpSpPr>
        <p:pic>
          <p:nvPicPr>
            <p:cNvPr name="Picture 4" id="4"/>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4187529" y="555830"/>
              <a:ext cx="4650556" cy="4985976"/>
            </a:xfrm>
            <a:prstGeom prst="rect">
              <a:avLst/>
            </a:prstGeom>
          </p:spPr>
        </p:pic>
        <p:pic>
          <p:nvPicPr>
            <p:cNvPr name="Picture 5" id="5"/>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0" t="0" r="0" b="0"/>
            <a:stretch>
              <a:fillRect/>
            </a:stretch>
          </p:blipFill>
          <p:spPr>
            <a:xfrm flipH="false" flipV="false" rot="0">
              <a:off x="0" y="0"/>
              <a:ext cx="6512807" cy="5541807"/>
            </a:xfrm>
            <a:prstGeom prst="rect">
              <a:avLst/>
            </a:prstGeom>
          </p:spPr>
        </p:pic>
      </p:grpSp>
      <p:grpSp>
        <p:nvGrpSpPr>
          <p:cNvPr name="Group 6" id="6"/>
          <p:cNvGrpSpPr/>
          <p:nvPr/>
        </p:nvGrpSpPr>
        <p:grpSpPr>
          <a:xfrm rot="0">
            <a:off x="11458923" y="5930132"/>
            <a:ext cx="6628564" cy="4156355"/>
            <a:chOff x="0" y="0"/>
            <a:chExt cx="8838085" cy="5541807"/>
          </a:xfrm>
        </p:grpSpPr>
        <p:pic>
          <p:nvPicPr>
            <p:cNvPr name="Picture 7" id="7"/>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0" t="0" r="0" b="0"/>
            <a:stretch>
              <a:fillRect/>
            </a:stretch>
          </p:blipFill>
          <p:spPr>
            <a:xfrm flipH="false" flipV="false" rot="0">
              <a:off x="4187529" y="555830"/>
              <a:ext cx="4650556" cy="4985976"/>
            </a:xfrm>
            <a:prstGeom prst="rect">
              <a:avLst/>
            </a:prstGeom>
          </p:spPr>
        </p:pic>
        <p:pic>
          <p:nvPicPr>
            <p:cNvPr name="Picture 8" id="8"/>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l="0" t="0" r="0" b="0"/>
            <a:stretch>
              <a:fillRect/>
            </a:stretch>
          </p:blipFill>
          <p:spPr>
            <a:xfrm flipH="false" flipV="false" rot="0">
              <a:off x="0" y="0"/>
              <a:ext cx="6512807" cy="5541807"/>
            </a:xfrm>
            <a:prstGeom prst="rect">
              <a:avLst/>
            </a:prstGeom>
          </p:spPr>
        </p:pic>
      </p:grpSp>
      <p:pic>
        <p:nvPicPr>
          <p:cNvPr name="Picture 9" id="9"/>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l="0" t="0" r="0" b="0"/>
          <a:stretch>
            <a:fillRect/>
          </a:stretch>
        </p:blipFill>
        <p:spPr>
          <a:xfrm flipH="false" flipV="false" rot="0">
            <a:off x="8951274" y="6100949"/>
            <a:ext cx="4578672" cy="4270652"/>
          </a:xfrm>
          <a:prstGeom prst="rect">
            <a:avLst/>
          </a:prstGeom>
        </p:spPr>
      </p:pic>
      <p:pic>
        <p:nvPicPr>
          <p:cNvPr name="Picture 10" id="10"/>
          <p:cNvPicPr>
            <a:picLocks noChangeAspect="true"/>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l="0" t="0" r="0" b="0"/>
          <a:stretch>
            <a:fillRect/>
          </a:stretch>
        </p:blipFill>
        <p:spPr>
          <a:xfrm flipH="false" flipV="false" rot="0">
            <a:off x="10653993" y="5537228"/>
            <a:ext cx="7315200" cy="3344091"/>
          </a:xfrm>
          <a:prstGeom prst="rect">
            <a:avLst/>
          </a:prstGeom>
        </p:spPr>
      </p:pic>
      <p:sp>
        <p:nvSpPr>
          <p:cNvPr name="TextBox 11" id="11"/>
          <p:cNvSpPr txBox="true"/>
          <p:nvPr/>
        </p:nvSpPr>
        <p:spPr>
          <a:xfrm rot="0">
            <a:off x="9800592" y="1095375"/>
            <a:ext cx="7458708" cy="1965325"/>
          </a:xfrm>
          <a:prstGeom prst="rect">
            <a:avLst/>
          </a:prstGeom>
        </p:spPr>
        <p:txBody>
          <a:bodyPr anchor="t" rtlCol="false" tIns="0" lIns="0" bIns="0" rIns="0">
            <a:spAutoFit/>
          </a:bodyPr>
          <a:lstStyle/>
          <a:p>
            <a:pPr algn="r">
              <a:lnSpc>
                <a:spcPts val="7699"/>
              </a:lnSpc>
            </a:pPr>
            <a:r>
              <a:rPr lang="en-US" sz="6999">
                <a:solidFill>
                  <a:srgbClr val="191824"/>
                </a:solidFill>
                <a:latin typeface="HK Grotesk Bold"/>
              </a:rPr>
              <a:t>collaborative project</a:t>
            </a:r>
          </a:p>
        </p:txBody>
      </p:sp>
      <p:sp>
        <p:nvSpPr>
          <p:cNvPr name="TextBox 12" id="12"/>
          <p:cNvSpPr txBox="true"/>
          <p:nvPr/>
        </p:nvSpPr>
        <p:spPr>
          <a:xfrm rot="0">
            <a:off x="1028700" y="962025"/>
            <a:ext cx="6965276" cy="2282825"/>
          </a:xfrm>
          <a:prstGeom prst="rect">
            <a:avLst/>
          </a:prstGeom>
        </p:spPr>
        <p:txBody>
          <a:bodyPr anchor="t" rtlCol="false" tIns="0" lIns="0" bIns="0" rIns="0">
            <a:spAutoFit/>
          </a:bodyPr>
          <a:lstStyle/>
          <a:p>
            <a:pPr>
              <a:lnSpc>
                <a:spcPts val="9099"/>
              </a:lnSpc>
            </a:pPr>
            <a:r>
              <a:rPr lang="en-US" sz="6999">
                <a:solidFill>
                  <a:srgbClr val="FFFFFF"/>
                </a:solidFill>
                <a:latin typeface="HK Grotesk Bold"/>
              </a:rPr>
              <a:t>single person project</a:t>
            </a:r>
          </a:p>
        </p:txBody>
      </p:sp>
      <p:sp>
        <p:nvSpPr>
          <p:cNvPr name="TextBox 13" id="13"/>
          <p:cNvSpPr txBox="true"/>
          <p:nvPr/>
        </p:nvSpPr>
        <p:spPr>
          <a:xfrm rot="0">
            <a:off x="8611552" y="857250"/>
            <a:ext cx="1064895" cy="1543050"/>
          </a:xfrm>
          <a:prstGeom prst="rect">
            <a:avLst/>
          </a:prstGeom>
        </p:spPr>
        <p:txBody>
          <a:bodyPr anchor="t" rtlCol="false" tIns="0" lIns="0" bIns="0" rIns="0">
            <a:spAutoFit/>
          </a:bodyPr>
          <a:lstStyle/>
          <a:p>
            <a:pPr algn="ctr">
              <a:lnSpc>
                <a:spcPts val="12599"/>
              </a:lnSpc>
            </a:pPr>
            <a:r>
              <a:rPr lang="en-US" sz="9000">
                <a:solidFill>
                  <a:srgbClr val="FFFFFF"/>
                </a:solidFill>
                <a:latin typeface="HK Grotesk Bold"/>
              </a:rPr>
              <a:t>v</a:t>
            </a:r>
            <a:r>
              <a:rPr lang="en-US" sz="9000">
                <a:solidFill>
                  <a:srgbClr val="000000"/>
                </a:solidFill>
                <a:latin typeface="HK Grotesk Bold"/>
              </a:rPr>
              <a:t>s</a:t>
            </a:r>
          </a:p>
        </p:txBody>
      </p:sp>
      <p:sp>
        <p:nvSpPr>
          <p:cNvPr name="TextBox 14" id="14"/>
          <p:cNvSpPr txBox="true"/>
          <p:nvPr/>
        </p:nvSpPr>
        <p:spPr>
          <a:xfrm rot="0">
            <a:off x="15613221" y="2994025"/>
            <a:ext cx="1646079" cy="580390"/>
          </a:xfrm>
          <a:prstGeom prst="rect">
            <a:avLst/>
          </a:prstGeom>
        </p:spPr>
        <p:txBody>
          <a:bodyPr anchor="t" rtlCol="false" tIns="0" lIns="0" bIns="0" rIns="0">
            <a:spAutoFit/>
          </a:bodyPr>
          <a:lstStyle/>
          <a:p>
            <a:pPr algn="ctr">
              <a:lnSpc>
                <a:spcPts val="4759"/>
              </a:lnSpc>
            </a:pPr>
            <a:r>
              <a:rPr lang="en-US" sz="3399">
                <a:solidFill>
                  <a:srgbClr val="D85A66"/>
                </a:solidFill>
                <a:latin typeface="Open Sans Light"/>
              </a:rPr>
              <a:t>complex</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sp>
        <p:nvSpPr>
          <p:cNvPr name="TextBox 2" id="2"/>
          <p:cNvSpPr txBox="true"/>
          <p:nvPr/>
        </p:nvSpPr>
        <p:spPr>
          <a:xfrm rot="0">
            <a:off x="8948482" y="3581400"/>
            <a:ext cx="8648445" cy="2222500"/>
          </a:xfrm>
          <a:prstGeom prst="rect">
            <a:avLst/>
          </a:prstGeom>
        </p:spPr>
        <p:txBody>
          <a:bodyPr anchor="t" rtlCol="false" tIns="0" lIns="0" bIns="0" rIns="0">
            <a:spAutoFit/>
          </a:bodyPr>
          <a:lstStyle/>
          <a:p>
            <a:pPr>
              <a:lnSpc>
                <a:spcPts val="4399"/>
              </a:lnSpc>
              <a:spcBef>
                <a:spcPct val="0"/>
              </a:spcBef>
            </a:pPr>
            <a:r>
              <a:rPr lang="en-US" sz="3999">
                <a:solidFill>
                  <a:srgbClr val="FFFFFF"/>
                </a:solidFill>
                <a:latin typeface="HK Grotesk Light"/>
              </a:rPr>
              <a:t>o</a:t>
            </a:r>
            <a:r>
              <a:rPr lang="en-US" sz="3999">
                <a:solidFill>
                  <a:srgbClr val="FFFFFF"/>
                </a:solidFill>
                <a:latin typeface="HK Grotesk Light"/>
              </a:rPr>
              <a:t>pen means anyone can freely access, use, modify, and share for any purpose (subject, at most, to requirements that preserve provenance and openness).</a:t>
            </a:r>
          </a:p>
        </p:txBody>
      </p:sp>
      <p:pic>
        <p:nvPicPr>
          <p:cNvPr name="Picture 3" id="3"/>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291695" y="872848"/>
            <a:ext cx="4578672" cy="4270652"/>
          </a:xfrm>
          <a:prstGeom prst="rect">
            <a:avLst/>
          </a:prstGeom>
        </p:spPr>
      </p:pic>
      <p:pic>
        <p:nvPicPr>
          <p:cNvPr name="Picture 4" id="4"/>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0" t="0" r="0" b="0"/>
          <a:stretch>
            <a:fillRect/>
          </a:stretch>
        </p:blipFill>
        <p:spPr>
          <a:xfrm flipH="false" flipV="false" rot="-5400000">
            <a:off x="497261" y="6363152"/>
            <a:ext cx="7315200" cy="1024128"/>
          </a:xfrm>
          <a:prstGeom prst="rect">
            <a:avLst/>
          </a:prstGeom>
        </p:spPr>
      </p:pic>
      <p:pic>
        <p:nvPicPr>
          <p:cNvPr name="Picture 5" id="5"/>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0" t="0" r="0" b="0"/>
          <a:stretch>
            <a:fillRect/>
          </a:stretch>
        </p:blipFill>
        <p:spPr>
          <a:xfrm flipH="false" flipV="false" rot="0">
            <a:off x="3350339" y="1139439"/>
            <a:ext cx="4884605" cy="4156355"/>
          </a:xfrm>
          <a:prstGeom prst="rect">
            <a:avLst/>
          </a:prstGeom>
        </p:spPr>
      </p:pic>
      <p:pic>
        <p:nvPicPr>
          <p:cNvPr name="Picture 6" id="6"/>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l="0" t="0" r="0" b="0"/>
          <a:stretch>
            <a:fillRect/>
          </a:stretch>
        </p:blipFill>
        <p:spPr>
          <a:xfrm flipH="false" flipV="false" rot="0">
            <a:off x="3733499" y="1548019"/>
            <a:ext cx="1136868" cy="1866499"/>
          </a:xfrm>
          <a:prstGeom prst="rect">
            <a:avLst/>
          </a:prstGeom>
        </p:spPr>
      </p:pic>
      <p:sp>
        <p:nvSpPr>
          <p:cNvPr name="TextBox 7" id="7"/>
          <p:cNvSpPr txBox="true"/>
          <p:nvPr/>
        </p:nvSpPr>
        <p:spPr>
          <a:xfrm rot="0">
            <a:off x="13530665" y="9619076"/>
            <a:ext cx="2875597" cy="292100"/>
          </a:xfrm>
          <a:prstGeom prst="rect">
            <a:avLst/>
          </a:prstGeom>
        </p:spPr>
        <p:txBody>
          <a:bodyPr anchor="t" rtlCol="false" tIns="0" lIns="0" bIns="0" rIns="0">
            <a:spAutoFit/>
          </a:bodyPr>
          <a:lstStyle/>
          <a:p>
            <a:pPr algn="ctr">
              <a:lnSpc>
                <a:spcPts val="2200"/>
              </a:lnSpc>
              <a:spcBef>
                <a:spcPct val="0"/>
              </a:spcBef>
            </a:pPr>
            <a:r>
              <a:rPr lang="en-US" sz="2000">
                <a:solidFill>
                  <a:srgbClr val="FFFFFF"/>
                </a:solidFill>
                <a:latin typeface="HK Grotesk Light"/>
              </a:rPr>
              <a:t>http://opendefinition.org/</a:t>
            </a:r>
          </a:p>
        </p:txBody>
      </p:sp>
      <p:sp>
        <p:nvSpPr>
          <p:cNvPr name="TextBox 8" id="8"/>
          <p:cNvSpPr txBox="true"/>
          <p:nvPr/>
        </p:nvSpPr>
        <p:spPr>
          <a:xfrm rot="0">
            <a:off x="8234944" y="367978"/>
            <a:ext cx="8648445" cy="1708150"/>
          </a:xfrm>
          <a:prstGeom prst="rect">
            <a:avLst/>
          </a:prstGeom>
        </p:spPr>
        <p:txBody>
          <a:bodyPr anchor="t" rtlCol="false" tIns="0" lIns="0" bIns="0" rIns="0">
            <a:spAutoFit/>
          </a:bodyPr>
          <a:lstStyle/>
          <a:p>
            <a:pPr algn="ctr">
              <a:lnSpc>
                <a:spcPts val="13999"/>
              </a:lnSpc>
            </a:pPr>
            <a:r>
              <a:rPr lang="en-US" sz="9999">
                <a:solidFill>
                  <a:srgbClr val="FFFFFF"/>
                </a:solidFill>
                <a:latin typeface="HK Grotesk Bold"/>
              </a:rPr>
              <a:t>open science</a:t>
            </a:r>
          </a:p>
        </p:txBody>
      </p:sp>
      <p:sp>
        <p:nvSpPr>
          <p:cNvPr name="TextBox 9" id="9"/>
          <p:cNvSpPr txBox="true"/>
          <p:nvPr/>
        </p:nvSpPr>
        <p:spPr>
          <a:xfrm rot="0">
            <a:off x="8948482" y="6784933"/>
            <a:ext cx="9055751" cy="1670050"/>
          </a:xfrm>
          <a:prstGeom prst="rect">
            <a:avLst/>
          </a:prstGeom>
        </p:spPr>
        <p:txBody>
          <a:bodyPr anchor="t" rtlCol="false" tIns="0" lIns="0" bIns="0" rIns="0">
            <a:spAutoFit/>
          </a:bodyPr>
          <a:lstStyle/>
          <a:p>
            <a:pPr>
              <a:lnSpc>
                <a:spcPts val="4399"/>
              </a:lnSpc>
              <a:spcBef>
                <a:spcPct val="0"/>
              </a:spcBef>
            </a:pPr>
            <a:r>
              <a:rPr lang="en-US" sz="3999">
                <a:solidFill>
                  <a:srgbClr val="FFFFFF"/>
                </a:solidFill>
                <a:latin typeface="HK Grotesk Light"/>
              </a:rPr>
              <a:t>o</a:t>
            </a:r>
            <a:r>
              <a:rPr lang="en-US" sz="3999">
                <a:solidFill>
                  <a:srgbClr val="FFFFFF"/>
                </a:solidFill>
                <a:latin typeface="HK Grotesk Light"/>
              </a:rPr>
              <a:t>penness allows us to “stand on the shoulders of giants” (or at least provides a ladder to those shoulders)</a:t>
            </a:r>
          </a:p>
        </p:txBody>
      </p:sp>
    </p:spTree>
  </p:cSld>
  <p:clrMapOvr>
    <a:masterClrMapping/>
  </p:clrMapOvr>
</p:sld>
</file>

<file path=ppt/slides/slide3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AutoShape 2" id="2"/>
          <p:cNvSpPr/>
          <p:nvPr/>
        </p:nvSpPr>
        <p:spPr>
          <a:xfrm rot="0">
            <a:off x="0" y="4764463"/>
            <a:ext cx="18288000" cy="5522537"/>
          </a:xfrm>
          <a:prstGeom prst="rect">
            <a:avLst/>
          </a:prstGeom>
          <a:solidFill>
            <a:srgbClr val="191824"/>
          </a:solidFill>
        </p:spPr>
      </p:sp>
      <p:sp>
        <p:nvSpPr>
          <p:cNvPr name="TextBox 3" id="3"/>
          <p:cNvSpPr txBox="true"/>
          <p:nvPr/>
        </p:nvSpPr>
        <p:spPr>
          <a:xfrm rot="0">
            <a:off x="1691102" y="947131"/>
            <a:ext cx="14784329" cy="2936875"/>
          </a:xfrm>
          <a:prstGeom prst="rect">
            <a:avLst/>
          </a:prstGeom>
        </p:spPr>
        <p:txBody>
          <a:bodyPr anchor="t" rtlCol="false" tIns="0" lIns="0" bIns="0" rIns="0">
            <a:spAutoFit/>
          </a:bodyPr>
          <a:lstStyle/>
          <a:p>
            <a:pPr algn="ctr">
              <a:lnSpc>
                <a:spcPts val="7699"/>
              </a:lnSpc>
            </a:pPr>
            <a:r>
              <a:rPr lang="en-US" sz="6999">
                <a:solidFill>
                  <a:srgbClr val="191824"/>
                </a:solidFill>
                <a:latin typeface="HK Grotesk Bold"/>
              </a:rPr>
              <a:t>effective communication is the greatest challenge for any collaboration</a:t>
            </a:r>
          </a:p>
        </p:txBody>
      </p:sp>
      <p:pic>
        <p:nvPicPr>
          <p:cNvPr name="Picture 4" id="4"/>
          <p:cNvPicPr>
            <a:picLocks noChangeAspect="true"/>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0" t="0" r="0" b="0"/>
          <a:stretch>
            <a:fillRect/>
          </a:stretch>
        </p:blipFill>
        <p:spPr>
          <a:xfrm flipH="false" flipV="false" rot="0">
            <a:off x="6832227" y="5409023"/>
            <a:ext cx="4502079" cy="3849277"/>
          </a:xfrm>
          <a:prstGeom prst="rect">
            <a:avLst/>
          </a:prstGeom>
        </p:spPr>
      </p:pic>
    </p:spTree>
  </p:cSld>
  <p:clrMapOvr>
    <a:masterClrMapping/>
  </p:clrMapOvr>
</p:sld>
</file>

<file path=ppt/slides/slide31.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2"/>
          <a:srcRect l="0" t="0" r="0" b="0"/>
          <a:stretch>
            <a:fillRect/>
          </a:stretch>
        </p:blipFill>
        <p:spPr>
          <a:xfrm flipH="false" flipV="false" rot="0">
            <a:off x="1252303" y="597984"/>
            <a:ext cx="5649642" cy="2824821"/>
          </a:xfrm>
          <a:prstGeom prst="rect">
            <a:avLst/>
          </a:prstGeom>
        </p:spPr>
      </p:pic>
      <p:pic>
        <p:nvPicPr>
          <p:cNvPr name="Picture 3" id="3"/>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2103901" y="3289753"/>
            <a:ext cx="4114800" cy="4114800"/>
          </a:xfrm>
          <a:prstGeom prst="rect">
            <a:avLst/>
          </a:prstGeom>
        </p:spPr>
      </p:pic>
      <p:grpSp>
        <p:nvGrpSpPr>
          <p:cNvPr name="Group 4" id="4"/>
          <p:cNvGrpSpPr/>
          <p:nvPr/>
        </p:nvGrpSpPr>
        <p:grpSpPr>
          <a:xfrm rot="0">
            <a:off x="8892882" y="2699675"/>
            <a:ext cx="7729566" cy="5104880"/>
            <a:chOff x="0" y="0"/>
            <a:chExt cx="10306088" cy="6806507"/>
          </a:xfrm>
        </p:grpSpPr>
        <p:sp>
          <p:nvSpPr>
            <p:cNvPr name="TextBox 5" id="5"/>
            <p:cNvSpPr txBox="true"/>
            <p:nvPr/>
          </p:nvSpPr>
          <p:spPr>
            <a:xfrm rot="0">
              <a:off x="0" y="66675"/>
              <a:ext cx="10306088" cy="3040592"/>
            </a:xfrm>
            <a:prstGeom prst="rect">
              <a:avLst/>
            </a:prstGeom>
          </p:spPr>
          <p:txBody>
            <a:bodyPr anchor="t" rtlCol="false" tIns="0" lIns="0" bIns="0" rIns="0">
              <a:spAutoFit/>
            </a:bodyPr>
            <a:lstStyle/>
            <a:p>
              <a:pPr>
                <a:lnSpc>
                  <a:spcPts val="8800"/>
                </a:lnSpc>
              </a:pPr>
              <a:r>
                <a:rPr lang="en-US" sz="8000">
                  <a:solidFill>
                    <a:srgbClr val="FFFFFF"/>
                  </a:solidFill>
                  <a:latin typeface="HK Grotesk Bold"/>
                </a:rPr>
                <a:t>coordination overhead</a:t>
              </a:r>
            </a:p>
          </p:txBody>
        </p:sp>
        <p:sp>
          <p:nvSpPr>
            <p:cNvPr name="TextBox 6" id="6"/>
            <p:cNvSpPr txBox="true"/>
            <p:nvPr/>
          </p:nvSpPr>
          <p:spPr>
            <a:xfrm rot="0">
              <a:off x="0" y="3902652"/>
              <a:ext cx="10306088" cy="2903855"/>
            </a:xfrm>
            <a:prstGeom prst="rect">
              <a:avLst/>
            </a:prstGeom>
          </p:spPr>
          <p:txBody>
            <a:bodyPr anchor="t" rtlCol="false" tIns="0" lIns="0" bIns="0" rIns="0">
              <a:spAutoFit/>
            </a:bodyPr>
            <a:lstStyle/>
            <a:p>
              <a:pPr>
                <a:lnSpc>
                  <a:spcPts val="3509"/>
                </a:lnSpc>
              </a:pPr>
              <a:r>
                <a:rPr lang="en-US" sz="2699">
                  <a:solidFill>
                    <a:srgbClr val="FFFFFF"/>
                  </a:solidFill>
                  <a:latin typeface="HK Grotesk Light"/>
                </a:rPr>
                <a:t>the cost of coordination is often overlooked because everyone wants to do cool science, but not so much manage it</a:t>
              </a:r>
            </a:p>
            <a:p>
              <a:pPr>
                <a:lnSpc>
                  <a:spcPts val="3509"/>
                </a:lnSpc>
              </a:pPr>
            </a:p>
            <a:p>
              <a:pPr>
                <a:lnSpc>
                  <a:spcPts val="3509"/>
                </a:lnSpc>
              </a:pPr>
              <a:r>
                <a:rPr lang="en-US" sz="2699">
                  <a:solidFill>
                    <a:srgbClr val="FFFFFF"/>
                  </a:solidFill>
                  <a:latin typeface="HK Grotesk Light"/>
                </a:rPr>
                <a:t>a lot of meetings!</a:t>
              </a:r>
            </a:p>
          </p:txBody>
        </p:sp>
      </p:grpSp>
      <p:sp>
        <p:nvSpPr>
          <p:cNvPr name="TextBox 7" id="7"/>
          <p:cNvSpPr txBox="true"/>
          <p:nvPr/>
        </p:nvSpPr>
        <p:spPr>
          <a:xfrm rot="0">
            <a:off x="15985595" y="1019175"/>
            <a:ext cx="1273705" cy="390297"/>
          </a:xfrm>
          <a:prstGeom prst="rect">
            <a:avLst/>
          </a:prstGeom>
        </p:spPr>
        <p:txBody>
          <a:bodyPr anchor="t" rtlCol="false" tIns="0" lIns="0" bIns="0" rIns="0">
            <a:spAutoFit/>
          </a:bodyPr>
          <a:lstStyle/>
          <a:p>
            <a:pPr algn="r">
              <a:lnSpc>
                <a:spcPts val="3000"/>
              </a:lnSpc>
            </a:pPr>
            <a:r>
              <a:rPr lang="en-US" sz="2500">
                <a:solidFill>
                  <a:srgbClr val="FFFFFF"/>
                </a:solidFill>
                <a:latin typeface="HK Grotesk Medium"/>
              </a:rPr>
              <a:t>11</a:t>
            </a:r>
          </a:p>
        </p:txBody>
      </p:sp>
      <p:pic>
        <p:nvPicPr>
          <p:cNvPr name="Picture 8" id="8"/>
          <p:cNvPicPr>
            <a:picLocks noChangeAspect="true"/>
          </p:cNvPicPr>
          <p:nvPr/>
        </p:nvPicPr>
        <p:blipFill>
          <a:blip r:embed="rId2"/>
          <a:srcRect l="0" t="0" r="0" b="0"/>
          <a:stretch>
            <a:fillRect/>
          </a:stretch>
        </p:blipFill>
        <p:spPr>
          <a:xfrm flipH="false" flipV="false" rot="-10800000">
            <a:off x="1252303" y="6964493"/>
            <a:ext cx="5649642" cy="2824821"/>
          </a:xfrm>
          <a:prstGeom prst="rect">
            <a:avLst/>
          </a:prstGeom>
        </p:spPr>
      </p:pic>
    </p:spTree>
  </p:cSld>
  <p:clrMapOvr>
    <a:masterClrMapping/>
  </p:clrMapOvr>
</p:sld>
</file>

<file path=ppt/slides/slide32.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0" t="0" r="0" b="0"/>
          <a:stretch>
            <a:fillRect/>
          </a:stretch>
        </p:blipFill>
        <p:spPr>
          <a:xfrm flipH="false" flipV="false" rot="0">
            <a:off x="1194253" y="2590545"/>
            <a:ext cx="5574310" cy="5574310"/>
          </a:xfrm>
          <a:prstGeom prst="rect">
            <a:avLst/>
          </a:prstGeom>
        </p:spPr>
      </p:pic>
      <p:sp>
        <p:nvSpPr>
          <p:cNvPr name="TextBox 3" id="3"/>
          <p:cNvSpPr txBox="true"/>
          <p:nvPr/>
        </p:nvSpPr>
        <p:spPr>
          <a:xfrm rot="0">
            <a:off x="7745586" y="1910494"/>
            <a:ext cx="10219710" cy="2936875"/>
          </a:xfrm>
          <a:prstGeom prst="rect">
            <a:avLst/>
          </a:prstGeom>
        </p:spPr>
        <p:txBody>
          <a:bodyPr anchor="t" rtlCol="false" tIns="0" lIns="0" bIns="0" rIns="0">
            <a:spAutoFit/>
          </a:bodyPr>
          <a:lstStyle/>
          <a:p>
            <a:pPr>
              <a:lnSpc>
                <a:spcPts val="7699"/>
              </a:lnSpc>
            </a:pPr>
            <a:r>
              <a:rPr lang="en-US" sz="6999">
                <a:solidFill>
                  <a:srgbClr val="FFFFFF"/>
                </a:solidFill>
                <a:latin typeface="HK Grotesk Bold"/>
              </a:rPr>
              <a:t>time overhead for distributed and asynchronous teams</a:t>
            </a:r>
          </a:p>
        </p:txBody>
      </p:sp>
      <p:sp>
        <p:nvSpPr>
          <p:cNvPr name="TextBox 4" id="4"/>
          <p:cNvSpPr txBox="true"/>
          <p:nvPr/>
        </p:nvSpPr>
        <p:spPr>
          <a:xfrm rot="0">
            <a:off x="7745586" y="5406275"/>
            <a:ext cx="9856784" cy="3902075"/>
          </a:xfrm>
          <a:prstGeom prst="rect">
            <a:avLst/>
          </a:prstGeom>
        </p:spPr>
        <p:txBody>
          <a:bodyPr anchor="t" rtlCol="false" tIns="0" lIns="0" bIns="0" rIns="0">
            <a:spAutoFit/>
          </a:bodyPr>
          <a:lstStyle/>
          <a:p>
            <a:pPr>
              <a:lnSpc>
                <a:spcPts val="3850"/>
              </a:lnSpc>
            </a:pPr>
            <a:r>
              <a:rPr lang="en-US" sz="3500">
                <a:solidFill>
                  <a:srgbClr val="FFFFFF"/>
                </a:solidFill>
                <a:latin typeface="HK Grotesk Light"/>
              </a:rPr>
              <a:t>communication is harder and a team has a different dynamic than it might in meatspace</a:t>
            </a:r>
          </a:p>
          <a:p>
            <a:pPr>
              <a:lnSpc>
                <a:spcPts val="3850"/>
              </a:lnSpc>
            </a:pPr>
          </a:p>
          <a:p>
            <a:pPr>
              <a:lnSpc>
                <a:spcPts val="3850"/>
              </a:lnSpc>
            </a:pPr>
            <a:r>
              <a:rPr lang="en-US" sz="3500">
                <a:solidFill>
                  <a:srgbClr val="FFFFFF"/>
                </a:solidFill>
                <a:latin typeface="HK Grotesk Light"/>
              </a:rPr>
              <a:t>a lot of writing needed (meeting notes, project plans, etc) </a:t>
            </a:r>
          </a:p>
          <a:p>
            <a:pPr>
              <a:lnSpc>
                <a:spcPts val="3850"/>
              </a:lnSpc>
            </a:pPr>
          </a:p>
          <a:p>
            <a:pPr>
              <a:lnSpc>
                <a:spcPts val="3850"/>
              </a:lnSpc>
              <a:spcBef>
                <a:spcPct val="0"/>
              </a:spcBef>
            </a:pPr>
            <a:r>
              <a:rPr lang="en-US" sz="3500">
                <a:solidFill>
                  <a:srgbClr val="FFFFFF"/>
                </a:solidFill>
                <a:latin typeface="HK Grotesk Light"/>
              </a:rPr>
              <a:t>good calendar management skills due if one needs to deal with different time zones </a:t>
            </a:r>
          </a:p>
        </p:txBody>
      </p:sp>
    </p:spTree>
  </p:cSld>
  <p:clrMapOvr>
    <a:masterClrMapping/>
  </p:clrMapOvr>
</p:sld>
</file>

<file path=ppt/slides/slide3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AutoShape 2" id="2"/>
          <p:cNvSpPr/>
          <p:nvPr/>
        </p:nvSpPr>
        <p:spPr>
          <a:xfrm rot="0">
            <a:off x="0" y="0"/>
            <a:ext cx="9144000" cy="10287000"/>
          </a:xfrm>
          <a:prstGeom prst="rect">
            <a:avLst/>
          </a:prstGeom>
          <a:solidFill>
            <a:srgbClr val="191824"/>
          </a:solidFill>
        </p:spPr>
      </p:sp>
      <p:sp>
        <p:nvSpPr>
          <p:cNvPr name="TextBox 3" id="3"/>
          <p:cNvSpPr txBox="true"/>
          <p:nvPr/>
        </p:nvSpPr>
        <p:spPr>
          <a:xfrm rot="0">
            <a:off x="9800592" y="1095375"/>
            <a:ext cx="7458708" cy="1149350"/>
          </a:xfrm>
          <a:prstGeom prst="rect">
            <a:avLst/>
          </a:prstGeom>
        </p:spPr>
        <p:txBody>
          <a:bodyPr anchor="t" rtlCol="false" tIns="0" lIns="0" bIns="0" rIns="0">
            <a:spAutoFit/>
          </a:bodyPr>
          <a:lstStyle/>
          <a:p>
            <a:pPr algn="r">
              <a:lnSpc>
                <a:spcPts val="8800"/>
              </a:lnSpc>
            </a:pPr>
            <a:r>
              <a:rPr lang="en-US" sz="8000">
                <a:solidFill>
                  <a:srgbClr val="191824"/>
                </a:solidFill>
                <a:latin typeface="HK Grotesk Bold"/>
              </a:rPr>
              <a:t>meetings</a:t>
            </a:r>
          </a:p>
        </p:txBody>
      </p:sp>
      <p:sp>
        <p:nvSpPr>
          <p:cNvPr name="TextBox 4" id="4"/>
          <p:cNvSpPr txBox="true"/>
          <p:nvPr/>
        </p:nvSpPr>
        <p:spPr>
          <a:xfrm rot="0">
            <a:off x="784317" y="530225"/>
            <a:ext cx="7793463" cy="9188450"/>
          </a:xfrm>
          <a:prstGeom prst="rect">
            <a:avLst/>
          </a:prstGeom>
        </p:spPr>
        <p:txBody>
          <a:bodyPr anchor="t" rtlCol="false" tIns="0" lIns="0" bIns="0" rIns="0">
            <a:spAutoFit/>
          </a:bodyPr>
          <a:lstStyle/>
          <a:p>
            <a:pPr>
              <a:lnSpc>
                <a:spcPts val="5199"/>
              </a:lnSpc>
            </a:pPr>
            <a:r>
              <a:rPr lang="en-US" sz="3999">
                <a:solidFill>
                  <a:srgbClr val="FFFFFF"/>
                </a:solidFill>
                <a:latin typeface="HK Grotesk Light"/>
              </a:rPr>
              <a:t>only have meetings when there is an agenda and decision making requirements</a:t>
            </a:r>
          </a:p>
          <a:p>
            <a:pPr>
              <a:lnSpc>
                <a:spcPts val="5199"/>
              </a:lnSpc>
            </a:pPr>
          </a:p>
          <a:p>
            <a:pPr>
              <a:lnSpc>
                <a:spcPts val="5199"/>
              </a:lnSpc>
            </a:pPr>
            <a:r>
              <a:rPr lang="en-US" sz="3999">
                <a:solidFill>
                  <a:srgbClr val="FFFFFF"/>
                </a:solidFill>
                <a:latin typeface="HK Grotesk Light"/>
              </a:rPr>
              <a:t>take detailed notes and have someone recapitulate the main message/decision of the meeting to make sure everyone is on the same page</a:t>
            </a:r>
          </a:p>
          <a:p>
            <a:pPr>
              <a:lnSpc>
                <a:spcPts val="5199"/>
              </a:lnSpc>
            </a:pPr>
          </a:p>
          <a:p>
            <a:pPr>
              <a:lnSpc>
                <a:spcPts val="5199"/>
              </a:lnSpc>
            </a:pPr>
            <a:r>
              <a:rPr lang="en-US" sz="3999">
                <a:solidFill>
                  <a:srgbClr val="FFFFFF"/>
                </a:solidFill>
                <a:latin typeface="HK Grotesk Light"/>
              </a:rPr>
              <a:t>do not book a whole hour if the meeting can be done in a shorter amount of time / avoid long online meetings.</a:t>
            </a: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11026094" y="3411293"/>
            <a:ext cx="5693625" cy="5373358"/>
          </a:xfrm>
          <a:prstGeom prst="rect">
            <a:avLst/>
          </a:prstGeom>
        </p:spPr>
      </p:pic>
    </p:spTree>
  </p:cSld>
  <p:clrMapOvr>
    <a:masterClrMapping/>
  </p:clrMapOvr>
</p:sld>
</file>

<file path=ppt/slides/slide34.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l="0" t="0" r="0" b="0"/>
          <a:stretch>
            <a:fillRect/>
          </a:stretch>
        </p:blipFill>
        <p:spPr>
          <a:xfrm flipH="false" flipV="false" rot="0">
            <a:off x="5639003" y="1673809"/>
            <a:ext cx="6730314" cy="3365157"/>
          </a:xfrm>
          <a:prstGeom prst="rect">
            <a:avLst/>
          </a:prstGeom>
        </p:spPr>
      </p:pic>
      <p:pic>
        <p:nvPicPr>
          <p:cNvPr name="Picture 3" id="3"/>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0" t="0" r="0" b="0"/>
          <a:stretch>
            <a:fillRect/>
          </a:stretch>
        </p:blipFill>
        <p:spPr>
          <a:xfrm flipH="false" flipV="false" rot="0">
            <a:off x="11245254" y="3498322"/>
            <a:ext cx="3073945" cy="3073945"/>
          </a:xfrm>
          <a:prstGeom prst="rect">
            <a:avLst/>
          </a:prstGeom>
        </p:spPr>
      </p:pic>
      <p:pic>
        <p:nvPicPr>
          <p:cNvPr name="Picture 4" id="4"/>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0" t="0" r="0" b="0"/>
          <a:stretch>
            <a:fillRect/>
          </a:stretch>
        </p:blipFill>
        <p:spPr>
          <a:xfrm flipH="false" flipV="false" rot="0">
            <a:off x="3702089" y="3356387"/>
            <a:ext cx="3215880" cy="3215880"/>
          </a:xfrm>
          <a:prstGeom prst="rect">
            <a:avLst/>
          </a:prstGeom>
        </p:spPr>
      </p:pic>
      <p:sp>
        <p:nvSpPr>
          <p:cNvPr name="TextBox 5" id="5"/>
          <p:cNvSpPr txBox="true"/>
          <p:nvPr/>
        </p:nvSpPr>
        <p:spPr>
          <a:xfrm rot="0">
            <a:off x="1672394" y="6744789"/>
            <a:ext cx="7091454" cy="1704975"/>
          </a:xfrm>
          <a:prstGeom prst="rect">
            <a:avLst/>
          </a:prstGeom>
        </p:spPr>
        <p:txBody>
          <a:bodyPr anchor="t" rtlCol="false" tIns="0" lIns="0" bIns="0" rIns="0">
            <a:spAutoFit/>
          </a:bodyPr>
          <a:lstStyle/>
          <a:p>
            <a:pPr algn="ctr">
              <a:lnSpc>
                <a:spcPts val="6600"/>
              </a:lnSpc>
            </a:pPr>
            <a:r>
              <a:rPr lang="en-US" sz="6000">
                <a:solidFill>
                  <a:srgbClr val="FFFFFF"/>
                </a:solidFill>
                <a:latin typeface="HK Grotesk Bold"/>
              </a:rPr>
              <a:t>making decisions as a group</a:t>
            </a:r>
          </a:p>
        </p:txBody>
      </p:sp>
      <p:sp>
        <p:nvSpPr>
          <p:cNvPr name="TextBox 6" id="6"/>
          <p:cNvSpPr txBox="true"/>
          <p:nvPr/>
        </p:nvSpPr>
        <p:spPr>
          <a:xfrm rot="0">
            <a:off x="9184731" y="6744789"/>
            <a:ext cx="8696934" cy="1704975"/>
          </a:xfrm>
          <a:prstGeom prst="rect">
            <a:avLst/>
          </a:prstGeom>
        </p:spPr>
        <p:txBody>
          <a:bodyPr anchor="t" rtlCol="false" tIns="0" lIns="0" bIns="0" rIns="0">
            <a:spAutoFit/>
          </a:bodyPr>
          <a:lstStyle/>
          <a:p>
            <a:pPr algn="ctr">
              <a:lnSpc>
                <a:spcPts val="6600"/>
              </a:lnSpc>
              <a:spcBef>
                <a:spcPct val="0"/>
              </a:spcBef>
            </a:pPr>
            <a:r>
              <a:rPr lang="en-US" sz="6000">
                <a:solidFill>
                  <a:srgbClr val="FFFFFF"/>
                </a:solidFill>
                <a:latin typeface="HK Grotesk Bold"/>
              </a:rPr>
              <a:t>prioritizing specific project goals/outcomes</a:t>
            </a:r>
          </a:p>
        </p:txBody>
      </p:sp>
    </p:spTree>
  </p:cSld>
  <p:clrMapOvr>
    <a:masterClrMapping/>
  </p:clrMapOvr>
</p:sld>
</file>

<file path=ppt/slides/slide3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name="Picture 2" id="2"/>
          <p:cNvPicPr>
            <a:picLocks noChangeAspect="true"/>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0" t="0" r="0" b="0"/>
          <a:stretch>
            <a:fillRect/>
          </a:stretch>
        </p:blipFill>
        <p:spPr>
          <a:xfrm flipH="false" flipV="false" rot="0">
            <a:off x="10350310" y="5056124"/>
            <a:ext cx="4891277" cy="4704519"/>
          </a:xfrm>
          <a:prstGeom prst="rect">
            <a:avLst/>
          </a:prstGeom>
        </p:spPr>
      </p:pic>
      <p:sp>
        <p:nvSpPr>
          <p:cNvPr name="AutoShape 3" id="3"/>
          <p:cNvSpPr/>
          <p:nvPr/>
        </p:nvSpPr>
        <p:spPr>
          <a:xfrm rot="0">
            <a:off x="0" y="0"/>
            <a:ext cx="8882573" cy="10287000"/>
          </a:xfrm>
          <a:prstGeom prst="rect">
            <a:avLst/>
          </a:prstGeom>
          <a:solidFill>
            <a:srgbClr val="191824"/>
          </a:solidFill>
        </p:spPr>
      </p:sp>
      <p:sp>
        <p:nvSpPr>
          <p:cNvPr name="TextBox 4" id="4"/>
          <p:cNvSpPr txBox="true"/>
          <p:nvPr/>
        </p:nvSpPr>
        <p:spPr>
          <a:xfrm rot="0">
            <a:off x="572974" y="882650"/>
            <a:ext cx="8021740" cy="8851900"/>
          </a:xfrm>
          <a:prstGeom prst="rect">
            <a:avLst/>
          </a:prstGeom>
        </p:spPr>
        <p:txBody>
          <a:bodyPr anchor="t" rtlCol="false" tIns="0" lIns="0" bIns="0" rIns="0">
            <a:spAutoFit/>
          </a:bodyPr>
          <a:lstStyle/>
          <a:p>
            <a:pPr>
              <a:lnSpc>
                <a:spcPts val="4399"/>
              </a:lnSpc>
            </a:pPr>
            <a:r>
              <a:rPr lang="en-US" sz="3999">
                <a:solidFill>
                  <a:srgbClr val="FFFFFF"/>
                </a:solidFill>
                <a:latin typeface="HK Grotesk Light"/>
              </a:rPr>
              <a:t>groups often have many </a:t>
            </a:r>
            <a:r>
              <a:rPr lang="en-US" sz="3999">
                <a:solidFill>
                  <a:srgbClr val="F36471"/>
                </a:solidFill>
                <a:latin typeface="HK Grotesk Light Bold"/>
              </a:rPr>
              <a:t>stakeholders</a:t>
            </a:r>
            <a:r>
              <a:rPr lang="en-US" sz="3999">
                <a:solidFill>
                  <a:srgbClr val="FFFFFF"/>
                </a:solidFill>
                <a:latin typeface="HK Grotesk Light"/>
              </a:rPr>
              <a:t> -- people who are interested in the strategic decisions and project outcomes, but who are not interested in leading the effort and making operational decisions</a:t>
            </a:r>
          </a:p>
          <a:p>
            <a:pPr>
              <a:lnSpc>
                <a:spcPts val="4399"/>
              </a:lnSpc>
            </a:pPr>
          </a:p>
          <a:p>
            <a:pPr>
              <a:lnSpc>
                <a:spcPts val="4399"/>
              </a:lnSpc>
            </a:pPr>
          </a:p>
          <a:p>
            <a:pPr>
              <a:lnSpc>
                <a:spcPts val="4399"/>
              </a:lnSpc>
            </a:pPr>
            <a:r>
              <a:rPr lang="en-US" sz="3999">
                <a:solidFill>
                  <a:srgbClr val="D85A66"/>
                </a:solidFill>
                <a:latin typeface="HK Grotesk Light"/>
              </a:rPr>
              <a:t>project driver</a:t>
            </a:r>
            <a:r>
              <a:rPr lang="en-US" sz="3999">
                <a:solidFill>
                  <a:srgbClr val="FFFFFF"/>
                </a:solidFill>
                <a:latin typeface="HK Grotesk Light"/>
              </a:rPr>
              <a:t> -- someone who will take responsibility for day-to-day decisions and keep all stakeholders informed about progress made or seek advice about strategic goals when needed (absolutely needed!)</a:t>
            </a:r>
          </a:p>
          <a:p>
            <a:pPr>
              <a:lnSpc>
                <a:spcPts val="4399"/>
              </a:lnSpc>
            </a:pPr>
          </a:p>
          <a:p>
            <a:pPr>
              <a:lnSpc>
                <a:spcPts val="4399"/>
              </a:lnSpc>
            </a:pPr>
          </a:p>
        </p:txBody>
      </p:sp>
      <p:grpSp>
        <p:nvGrpSpPr>
          <p:cNvPr name="Group 5" id="5"/>
          <p:cNvGrpSpPr/>
          <p:nvPr/>
        </p:nvGrpSpPr>
        <p:grpSpPr>
          <a:xfrm rot="0">
            <a:off x="12381331" y="6025170"/>
            <a:ext cx="6628564" cy="4156355"/>
            <a:chOff x="0" y="0"/>
            <a:chExt cx="8838085" cy="5541807"/>
          </a:xfrm>
        </p:grpSpPr>
        <p:pic>
          <p:nvPicPr>
            <p:cNvPr name="Picture 6" id="6"/>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0" t="0" r="0" b="0"/>
            <a:stretch>
              <a:fillRect/>
            </a:stretch>
          </p:blipFill>
          <p:spPr>
            <a:xfrm flipH="false" flipV="false" rot="0">
              <a:off x="4187529" y="555830"/>
              <a:ext cx="4650556" cy="4985976"/>
            </a:xfrm>
            <a:prstGeom prst="rect">
              <a:avLst/>
            </a:prstGeom>
          </p:spPr>
        </p:pic>
        <p:pic>
          <p:nvPicPr>
            <p:cNvPr name="Picture 7" id="7"/>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0" t="0" r="0" b="0"/>
            <a:stretch>
              <a:fillRect/>
            </a:stretch>
          </p:blipFill>
          <p:spPr>
            <a:xfrm flipH="false" flipV="false" rot="0">
              <a:off x="0" y="0"/>
              <a:ext cx="6512807" cy="5541807"/>
            </a:xfrm>
            <a:prstGeom prst="rect">
              <a:avLst/>
            </a:prstGeom>
          </p:spPr>
        </p:pic>
      </p:grpSp>
      <p:pic>
        <p:nvPicPr>
          <p:cNvPr name="Picture 8" id="8"/>
          <p:cNvPicPr>
            <a:picLocks noChangeAspect="true"/>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l="0" t="0" r="0" b="0"/>
          <a:stretch>
            <a:fillRect/>
          </a:stretch>
        </p:blipFill>
        <p:spPr>
          <a:xfrm flipH="false" flipV="false" rot="0">
            <a:off x="8706075" y="5910873"/>
            <a:ext cx="4578672" cy="4270652"/>
          </a:xfrm>
          <a:prstGeom prst="rect">
            <a:avLst/>
          </a:prstGeom>
        </p:spPr>
      </p:pic>
      <p:pic>
        <p:nvPicPr>
          <p:cNvPr name="Picture 9" id="9"/>
          <p:cNvPicPr>
            <a:picLocks noChangeAspect="true"/>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l="0" t="0" r="0" b="0"/>
          <a:stretch>
            <a:fillRect/>
          </a:stretch>
        </p:blipFill>
        <p:spPr>
          <a:xfrm flipH="false" flipV="false" rot="0">
            <a:off x="12038013" y="5477006"/>
            <a:ext cx="7315200" cy="3344091"/>
          </a:xfrm>
          <a:prstGeom prst="rect">
            <a:avLst/>
          </a:prstGeom>
        </p:spPr>
      </p:pic>
      <p:sp>
        <p:nvSpPr>
          <p:cNvPr name="TextBox 10" id="10"/>
          <p:cNvSpPr txBox="true"/>
          <p:nvPr/>
        </p:nvSpPr>
        <p:spPr>
          <a:xfrm rot="0">
            <a:off x="10143252" y="266488"/>
            <a:ext cx="6934676" cy="1543050"/>
          </a:xfrm>
          <a:prstGeom prst="rect">
            <a:avLst/>
          </a:prstGeom>
        </p:spPr>
        <p:txBody>
          <a:bodyPr anchor="t" rtlCol="false" tIns="0" lIns="0" bIns="0" rIns="0">
            <a:spAutoFit/>
          </a:bodyPr>
          <a:lstStyle/>
          <a:p>
            <a:pPr algn="ctr">
              <a:lnSpc>
                <a:spcPts val="12599"/>
              </a:lnSpc>
            </a:pPr>
            <a:r>
              <a:rPr lang="en-US" sz="9000">
                <a:solidFill>
                  <a:srgbClr val="000000"/>
                </a:solidFill>
                <a:latin typeface="HK Grotesk Bold"/>
              </a:rPr>
              <a:t>group politics</a:t>
            </a:r>
          </a:p>
        </p:txBody>
      </p:sp>
    </p:spTree>
  </p:cSld>
  <p:clrMapOvr>
    <a:masterClrMapping/>
  </p:clrMapOvr>
</p:sld>
</file>

<file path=ppt/slides/slide3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581312" y="2242340"/>
            <a:ext cx="15125376" cy="5802320"/>
            <a:chOff x="0" y="0"/>
            <a:chExt cx="20167168" cy="7736426"/>
          </a:xfrm>
        </p:grpSpPr>
        <p:sp>
          <p:nvSpPr>
            <p:cNvPr name="TextBox 3" id="3"/>
            <p:cNvSpPr txBox="true"/>
            <p:nvPr/>
          </p:nvSpPr>
          <p:spPr>
            <a:xfrm rot="0">
              <a:off x="0" y="76200"/>
              <a:ext cx="20167168" cy="6329317"/>
            </a:xfrm>
            <a:prstGeom prst="rect">
              <a:avLst/>
            </a:prstGeom>
          </p:spPr>
          <p:txBody>
            <a:bodyPr anchor="t" rtlCol="false" tIns="0" lIns="0" bIns="0" rIns="0">
              <a:spAutoFit/>
            </a:bodyPr>
            <a:lstStyle/>
            <a:p>
              <a:pPr algn="ctr">
                <a:lnSpc>
                  <a:spcPts val="9350"/>
                </a:lnSpc>
              </a:pPr>
              <a:r>
                <a:rPr lang="en-US" sz="8500">
                  <a:solidFill>
                    <a:srgbClr val="191824"/>
                  </a:solidFill>
                  <a:latin typeface="HK Grotesk Bold"/>
                </a:rPr>
                <a:t>In</a:t>
              </a:r>
              <a:r>
                <a:rPr lang="en-US" sz="8500">
                  <a:solidFill>
                    <a:srgbClr val="191824"/>
                  </a:solidFill>
                  <a:latin typeface="HK Grotesk Bold"/>
                </a:rPr>
                <a:t> preparing for battle I have </a:t>
              </a:r>
              <a:r>
                <a:rPr lang="en-US" sz="8500">
                  <a:solidFill>
                    <a:srgbClr val="191824"/>
                  </a:solidFill>
                  <a:latin typeface="HK Grotesk Bold"/>
                </a:rPr>
                <a:t>always found </a:t>
              </a:r>
              <a:r>
                <a:rPr lang="en-US" sz="8500">
                  <a:solidFill>
                    <a:srgbClr val="191824"/>
                  </a:solidFill>
                  <a:latin typeface="HK Grotesk Bold"/>
                </a:rPr>
                <a:t>that plans are useless, but planning is indispensable.</a:t>
              </a:r>
            </a:p>
          </p:txBody>
        </p:sp>
        <p:sp>
          <p:nvSpPr>
            <p:cNvPr name="TextBox 4" id="4"/>
            <p:cNvSpPr txBox="true"/>
            <p:nvPr/>
          </p:nvSpPr>
          <p:spPr>
            <a:xfrm rot="0">
              <a:off x="0" y="7161259"/>
              <a:ext cx="20167168" cy="575167"/>
            </a:xfrm>
            <a:prstGeom prst="rect">
              <a:avLst/>
            </a:prstGeom>
          </p:spPr>
          <p:txBody>
            <a:bodyPr anchor="t" rtlCol="false" tIns="0" lIns="0" bIns="0" rIns="0">
              <a:spAutoFit/>
            </a:bodyPr>
            <a:lstStyle/>
            <a:p>
              <a:pPr algn="ctr" marL="0" indent="0" lvl="0">
                <a:lnSpc>
                  <a:spcPts val="3509"/>
                </a:lnSpc>
                <a:spcBef>
                  <a:spcPct val="0"/>
                </a:spcBef>
              </a:pPr>
              <a:r>
                <a:rPr lang="en-US" sz="2699">
                  <a:solidFill>
                    <a:srgbClr val="191824"/>
                  </a:solidFill>
                  <a:latin typeface="HK Grotesk Medium"/>
                </a:rPr>
                <a:t>Dwight Eisenhower</a:t>
              </a:r>
            </a:p>
          </p:txBody>
        </p:sp>
      </p:grpSp>
      <p:grpSp>
        <p:nvGrpSpPr>
          <p:cNvPr name="Group 5" id="5"/>
          <p:cNvGrpSpPr/>
          <p:nvPr/>
        </p:nvGrpSpPr>
        <p:grpSpPr>
          <a:xfrm rot="-10800000">
            <a:off x="-2093958" y="-358254"/>
            <a:ext cx="4462578" cy="4462578"/>
            <a:chOff x="0" y="0"/>
            <a:chExt cx="5950103" cy="5950103"/>
          </a:xfrm>
        </p:grpSpPr>
        <p:pic>
          <p:nvPicPr>
            <p:cNvPr name="Picture 6" id="6"/>
            <p:cNvPicPr>
              <a:picLocks noChangeAspect="true"/>
            </p:cNvPicPr>
            <p:nvPr/>
          </p:nvPicPr>
          <p:blipFill>
            <a:blip r:embed="rId3"/>
            <a:srcRect l="0" t="0" r="0" b="0"/>
            <a:stretch>
              <a:fillRect/>
            </a:stretch>
          </p:blipFill>
          <p:spPr>
            <a:xfrm flipH="false" flipV="false" rot="0">
              <a:off x="0" y="0"/>
              <a:ext cx="5950103" cy="5950103"/>
            </a:xfrm>
            <a:prstGeom prst="rect">
              <a:avLst/>
            </a:prstGeom>
          </p:spPr>
        </p:pic>
        <p:pic>
          <p:nvPicPr>
            <p:cNvPr name="Picture 7" id="7"/>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0" t="0" r="0" b="0"/>
            <a:stretch>
              <a:fillRect/>
            </a:stretch>
          </p:blipFill>
          <p:spPr>
            <a:xfrm flipH="false" flipV="false" rot="-10800000">
              <a:off x="0" y="463703"/>
              <a:ext cx="4152839" cy="4549923"/>
            </a:xfrm>
            <a:prstGeom prst="rect">
              <a:avLst/>
            </a:prstGeom>
          </p:spPr>
        </p:pic>
      </p:grpSp>
      <p:grpSp>
        <p:nvGrpSpPr>
          <p:cNvPr name="Group 8" id="8"/>
          <p:cNvGrpSpPr/>
          <p:nvPr/>
        </p:nvGrpSpPr>
        <p:grpSpPr>
          <a:xfrm rot="0">
            <a:off x="16056711" y="6233855"/>
            <a:ext cx="4462578" cy="4462578"/>
            <a:chOff x="0" y="0"/>
            <a:chExt cx="5950103" cy="5950103"/>
          </a:xfrm>
        </p:grpSpPr>
        <p:pic>
          <p:nvPicPr>
            <p:cNvPr name="Picture 9" id="9"/>
            <p:cNvPicPr>
              <a:picLocks noChangeAspect="true"/>
            </p:cNvPicPr>
            <p:nvPr/>
          </p:nvPicPr>
          <p:blipFill>
            <a:blip r:embed="rId3"/>
            <a:srcRect l="0" t="0" r="0" b="0"/>
            <a:stretch>
              <a:fillRect/>
            </a:stretch>
          </p:blipFill>
          <p:spPr>
            <a:xfrm flipH="false" flipV="false" rot="0">
              <a:off x="0" y="0"/>
              <a:ext cx="5950103" cy="5950103"/>
            </a:xfrm>
            <a:prstGeom prst="rect">
              <a:avLst/>
            </a:prstGeom>
          </p:spPr>
        </p:pic>
        <p:pic>
          <p:nvPicPr>
            <p:cNvPr name="Picture 10" id="10"/>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0" t="0" r="0" b="0"/>
            <a:stretch>
              <a:fillRect/>
            </a:stretch>
          </p:blipFill>
          <p:spPr>
            <a:xfrm flipH="false" flipV="false" rot="-10800000">
              <a:off x="0" y="463703"/>
              <a:ext cx="4152839" cy="4549923"/>
            </a:xfrm>
            <a:prstGeom prst="rect">
              <a:avLst/>
            </a:prstGeom>
          </p:spPr>
        </p:pic>
      </p:grpSp>
    </p:spTree>
  </p:cSld>
  <p:clrMapOvr>
    <a:masterClrMapping/>
  </p:clrMapOvr>
</p:sld>
</file>

<file path=ppt/slides/slide37.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6833727" y="1714839"/>
            <a:ext cx="4430471" cy="4114800"/>
          </a:xfrm>
          <a:prstGeom prst="rect">
            <a:avLst/>
          </a:prstGeom>
        </p:spPr>
      </p:pic>
      <p:sp>
        <p:nvSpPr>
          <p:cNvPr name="TextBox 3" id="3"/>
          <p:cNvSpPr txBox="true"/>
          <p:nvPr/>
        </p:nvSpPr>
        <p:spPr>
          <a:xfrm rot="0">
            <a:off x="1957042" y="6797903"/>
            <a:ext cx="14373916" cy="993775"/>
          </a:xfrm>
          <a:prstGeom prst="rect">
            <a:avLst/>
          </a:prstGeom>
        </p:spPr>
        <p:txBody>
          <a:bodyPr anchor="t" rtlCol="false" tIns="0" lIns="0" bIns="0" rIns="0">
            <a:spAutoFit/>
          </a:bodyPr>
          <a:lstStyle/>
          <a:p>
            <a:pPr algn="ctr">
              <a:lnSpc>
                <a:spcPts val="7699"/>
              </a:lnSpc>
            </a:pPr>
            <a:r>
              <a:rPr lang="en-US" sz="6999">
                <a:solidFill>
                  <a:srgbClr val="FFFFFF"/>
                </a:solidFill>
                <a:latin typeface="HK Grotesk Bold"/>
              </a:rPr>
              <a:t>map is not the teritorry</a:t>
            </a:r>
          </a:p>
        </p:txBody>
      </p:sp>
      <p:sp>
        <p:nvSpPr>
          <p:cNvPr name="TextBox 4" id="4"/>
          <p:cNvSpPr txBox="true"/>
          <p:nvPr/>
        </p:nvSpPr>
        <p:spPr>
          <a:xfrm rot="0">
            <a:off x="4374991" y="7874756"/>
            <a:ext cx="9538018" cy="530860"/>
          </a:xfrm>
          <a:prstGeom prst="rect">
            <a:avLst/>
          </a:prstGeom>
        </p:spPr>
        <p:txBody>
          <a:bodyPr anchor="t" rtlCol="false" tIns="0" lIns="0" bIns="0" rIns="0">
            <a:spAutoFit/>
          </a:bodyPr>
          <a:lstStyle/>
          <a:p>
            <a:pPr algn="ctr">
              <a:lnSpc>
                <a:spcPts val="4340"/>
              </a:lnSpc>
            </a:pPr>
            <a:r>
              <a:rPr lang="en-US" sz="3100">
                <a:solidFill>
                  <a:srgbClr val="FFFFFF"/>
                </a:solidFill>
                <a:latin typeface="HK Grotesk Light"/>
              </a:rPr>
              <a:t>and if you want to drive, you better get a good roadmap!</a:t>
            </a:r>
          </a:p>
        </p:txBody>
      </p:sp>
    </p:spTree>
  </p:cSld>
  <p:clrMapOvr>
    <a:masterClrMapping/>
  </p:clrMapOvr>
</p:sld>
</file>

<file path=ppt/slides/slide38.xml><?xml version="1.0" encoding="utf-8"?>
<p:sld xmlns:p="http://schemas.openxmlformats.org/presentationml/2006/main" xmlns:a="http://schemas.openxmlformats.org/drawingml/2006/main">
  <p:cSld>
    <p:bg>
      <p:bgPr>
        <a:solidFill>
          <a:srgbClr val="191824"/>
        </a:solidFill>
      </p:bgPr>
    </p:bg>
    <p:spTree>
      <p:nvGrpSpPr>
        <p:cNvPr id="1" name=""/>
        <p:cNvGrpSpPr/>
        <p:nvPr/>
      </p:nvGrpSpPr>
      <p:grpSpPr>
        <a:xfrm>
          <a:off x="0" y="0"/>
          <a:ext cx="0" cy="0"/>
          <a:chOff x="0" y="0"/>
          <a:chExt cx="0" cy="0"/>
        </a:xfrm>
      </p:grpSpPr>
      <p:sp>
        <p:nvSpPr>
          <p:cNvPr name="TextBox 2" id="2"/>
          <p:cNvSpPr txBox="true"/>
          <p:nvPr/>
        </p:nvSpPr>
        <p:spPr>
          <a:xfrm rot="0">
            <a:off x="405735" y="376121"/>
            <a:ext cx="17259300" cy="1543050"/>
          </a:xfrm>
          <a:prstGeom prst="rect">
            <a:avLst/>
          </a:prstGeom>
        </p:spPr>
        <p:txBody>
          <a:bodyPr anchor="t" rtlCol="false" tIns="0" lIns="0" bIns="0" rIns="0">
            <a:spAutoFit/>
          </a:bodyPr>
          <a:lstStyle/>
          <a:p>
            <a:pPr algn="ctr">
              <a:lnSpc>
                <a:spcPts val="12599"/>
              </a:lnSpc>
            </a:pPr>
            <a:r>
              <a:rPr lang="en-US" sz="9000">
                <a:solidFill>
                  <a:srgbClr val="FFFFFF"/>
                </a:solidFill>
                <a:latin typeface="HK Grotesk Bold"/>
              </a:rPr>
              <a:t>advice to myself I wish I'd take</a:t>
            </a:r>
          </a:p>
        </p:txBody>
      </p:sp>
      <p:sp>
        <p:nvSpPr>
          <p:cNvPr name="TextBox 3" id="3"/>
          <p:cNvSpPr txBox="true"/>
          <p:nvPr/>
        </p:nvSpPr>
        <p:spPr>
          <a:xfrm rot="0">
            <a:off x="1362240" y="2970885"/>
            <a:ext cx="3996055" cy="580390"/>
          </a:xfrm>
          <a:prstGeom prst="rect">
            <a:avLst/>
          </a:prstGeom>
        </p:spPr>
        <p:txBody>
          <a:bodyPr anchor="t" rtlCol="false" tIns="0" lIns="0" bIns="0" rIns="0">
            <a:spAutoFit/>
          </a:bodyPr>
          <a:lstStyle/>
          <a:p>
            <a:pPr>
              <a:lnSpc>
                <a:spcPts val="4759"/>
              </a:lnSpc>
            </a:pPr>
            <a:r>
              <a:rPr lang="en-US" sz="3399">
                <a:solidFill>
                  <a:srgbClr val="FFFFFF"/>
                </a:solidFill>
                <a:latin typeface="HK Grotesk Bold"/>
              </a:rPr>
              <a:t>WRITE</a:t>
            </a:r>
          </a:p>
        </p:txBody>
      </p:sp>
      <p:sp>
        <p:nvSpPr>
          <p:cNvPr name="TextBox 4" id="4"/>
          <p:cNvSpPr txBox="true"/>
          <p:nvPr/>
        </p:nvSpPr>
        <p:spPr>
          <a:xfrm rot="0">
            <a:off x="1362240" y="3484600"/>
            <a:ext cx="15984402" cy="1616710"/>
          </a:xfrm>
          <a:prstGeom prst="rect">
            <a:avLst/>
          </a:prstGeom>
        </p:spPr>
        <p:txBody>
          <a:bodyPr anchor="t" rtlCol="false" tIns="0" lIns="0" bIns="0" rIns="0">
            <a:spAutoFit/>
          </a:bodyPr>
          <a:lstStyle/>
          <a:p>
            <a:pPr>
              <a:lnSpc>
                <a:spcPts val="4340"/>
              </a:lnSpc>
            </a:pPr>
            <a:r>
              <a:rPr lang="en-US" sz="3100">
                <a:solidFill>
                  <a:srgbClr val="FFFFFF"/>
                </a:solidFill>
                <a:latin typeface="HK Grotesk Light"/>
              </a:rPr>
              <a:t>write as much as you can, from taking notes to describing your thoughts, processes, musings, etc -- get your personal website up or choose a platform (Medium, Substack, LinkedIn, Twitter, whatever) or keep it as a private journal, but do it for your future self.</a:t>
            </a:r>
          </a:p>
        </p:txBody>
      </p:sp>
      <p:sp>
        <p:nvSpPr>
          <p:cNvPr name="TextBox 5" id="5"/>
          <p:cNvSpPr txBox="true"/>
          <p:nvPr/>
        </p:nvSpPr>
        <p:spPr>
          <a:xfrm rot="0">
            <a:off x="1362240" y="5387986"/>
            <a:ext cx="3996055" cy="580390"/>
          </a:xfrm>
          <a:prstGeom prst="rect">
            <a:avLst/>
          </a:prstGeom>
        </p:spPr>
        <p:txBody>
          <a:bodyPr anchor="t" rtlCol="false" tIns="0" lIns="0" bIns="0" rIns="0">
            <a:spAutoFit/>
          </a:bodyPr>
          <a:lstStyle/>
          <a:p>
            <a:pPr>
              <a:lnSpc>
                <a:spcPts val="4759"/>
              </a:lnSpc>
            </a:pPr>
            <a:r>
              <a:rPr lang="en-US" sz="3399">
                <a:solidFill>
                  <a:srgbClr val="FFFFFF"/>
                </a:solidFill>
                <a:latin typeface="HK Grotesk Bold"/>
              </a:rPr>
              <a:t>ASK FOR HELP</a:t>
            </a:r>
          </a:p>
        </p:txBody>
      </p:sp>
      <p:sp>
        <p:nvSpPr>
          <p:cNvPr name="TextBox 6" id="6"/>
          <p:cNvSpPr txBox="true"/>
          <p:nvPr/>
        </p:nvSpPr>
        <p:spPr>
          <a:xfrm rot="0">
            <a:off x="1362240" y="5901701"/>
            <a:ext cx="15984402" cy="1616710"/>
          </a:xfrm>
          <a:prstGeom prst="rect">
            <a:avLst/>
          </a:prstGeom>
        </p:spPr>
        <p:txBody>
          <a:bodyPr anchor="t" rtlCol="false" tIns="0" lIns="0" bIns="0" rIns="0">
            <a:spAutoFit/>
          </a:bodyPr>
          <a:lstStyle/>
          <a:p>
            <a:pPr>
              <a:lnSpc>
                <a:spcPts val="4340"/>
              </a:lnSpc>
            </a:pPr>
            <a:r>
              <a:rPr lang="en-US" sz="3100">
                <a:solidFill>
                  <a:srgbClr val="FFFFFF"/>
                </a:solidFill>
                <a:latin typeface="HK Grotesk Light"/>
              </a:rPr>
              <a:t>ask for help when you get stuck -- you are less likely to run in circles if you do and if you can verbalize your problem, you are probably already half way closer to the solution -- people are generally willing to help  -- jump online if you can't get help in your lab</a:t>
            </a:r>
          </a:p>
        </p:txBody>
      </p:sp>
      <p:sp>
        <p:nvSpPr>
          <p:cNvPr name="TextBox 7" id="7"/>
          <p:cNvSpPr txBox="true"/>
          <p:nvPr/>
        </p:nvSpPr>
        <p:spPr>
          <a:xfrm rot="0">
            <a:off x="1362240" y="7913702"/>
            <a:ext cx="3996055" cy="580390"/>
          </a:xfrm>
          <a:prstGeom prst="rect">
            <a:avLst/>
          </a:prstGeom>
        </p:spPr>
        <p:txBody>
          <a:bodyPr anchor="t" rtlCol="false" tIns="0" lIns="0" bIns="0" rIns="0">
            <a:spAutoFit/>
          </a:bodyPr>
          <a:lstStyle/>
          <a:p>
            <a:pPr>
              <a:lnSpc>
                <a:spcPts val="4759"/>
              </a:lnSpc>
            </a:pPr>
            <a:r>
              <a:rPr lang="en-US" sz="3399">
                <a:solidFill>
                  <a:srgbClr val="FFFFFF"/>
                </a:solidFill>
                <a:latin typeface="HK Grotesk Bold"/>
              </a:rPr>
              <a:t>NETWORK</a:t>
            </a:r>
          </a:p>
        </p:txBody>
      </p:sp>
      <p:sp>
        <p:nvSpPr>
          <p:cNvPr name="TextBox 8" id="8"/>
          <p:cNvSpPr txBox="true"/>
          <p:nvPr/>
        </p:nvSpPr>
        <p:spPr>
          <a:xfrm rot="0">
            <a:off x="1362240" y="8427417"/>
            <a:ext cx="15984402" cy="530860"/>
          </a:xfrm>
          <a:prstGeom prst="rect">
            <a:avLst/>
          </a:prstGeom>
        </p:spPr>
        <p:txBody>
          <a:bodyPr anchor="t" rtlCol="false" tIns="0" lIns="0" bIns="0" rIns="0">
            <a:spAutoFit/>
          </a:bodyPr>
          <a:lstStyle/>
          <a:p>
            <a:pPr>
              <a:lnSpc>
                <a:spcPts val="4340"/>
              </a:lnSpc>
            </a:pPr>
            <a:r>
              <a:rPr lang="en-US" sz="3100">
                <a:solidFill>
                  <a:srgbClr val="FFFFFF"/>
                </a:solidFill>
                <a:latin typeface="HK Grotesk Light"/>
              </a:rPr>
              <a:t>online/offline -- cold email -- be genuine and who knows what door might open for you</a:t>
            </a:r>
          </a:p>
        </p:txBody>
      </p:sp>
    </p:spTree>
  </p:cSld>
  <p:clrMapOvr>
    <a:masterClrMapping/>
  </p:clrMapOvr>
</p:sld>
</file>

<file path=ppt/slides/slide39.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8396733" y="6201167"/>
            <a:ext cx="1927799" cy="2663626"/>
          </a:xfrm>
          <a:prstGeom prst="rect">
            <a:avLst/>
          </a:prstGeom>
        </p:spPr>
      </p:pic>
      <p:sp>
        <p:nvSpPr>
          <p:cNvPr name="TextBox 3" id="3"/>
          <p:cNvSpPr txBox="true"/>
          <p:nvPr/>
        </p:nvSpPr>
        <p:spPr>
          <a:xfrm rot="0">
            <a:off x="1554361" y="835994"/>
            <a:ext cx="15068086" cy="2111375"/>
          </a:xfrm>
          <a:prstGeom prst="rect">
            <a:avLst/>
          </a:prstGeom>
        </p:spPr>
        <p:txBody>
          <a:bodyPr anchor="t" rtlCol="false" tIns="0" lIns="0" bIns="0" rIns="0">
            <a:spAutoFit/>
          </a:bodyPr>
          <a:lstStyle/>
          <a:p>
            <a:pPr algn="ctr">
              <a:lnSpc>
                <a:spcPts val="5500"/>
              </a:lnSpc>
            </a:pPr>
            <a:r>
              <a:rPr lang="en-US" sz="5000">
                <a:solidFill>
                  <a:srgbClr val="FFFFFF"/>
                </a:solidFill>
                <a:latin typeface="HK Grotesk Light"/>
              </a:rPr>
              <a:t>make a plan</a:t>
            </a:r>
          </a:p>
          <a:p>
            <a:pPr algn="ctr">
              <a:lnSpc>
                <a:spcPts val="5500"/>
              </a:lnSpc>
            </a:pPr>
            <a:r>
              <a:rPr lang="en-US" sz="5000">
                <a:solidFill>
                  <a:srgbClr val="FFFFFF"/>
                </a:solidFill>
                <a:latin typeface="HK Grotesk Light"/>
              </a:rPr>
              <a:t>discard it for a better one</a:t>
            </a:r>
          </a:p>
          <a:p>
            <a:pPr algn="ctr">
              <a:lnSpc>
                <a:spcPts val="5500"/>
              </a:lnSpc>
            </a:pPr>
            <a:r>
              <a:rPr lang="en-US" sz="5000">
                <a:solidFill>
                  <a:srgbClr val="FFFFFF"/>
                </a:solidFill>
                <a:latin typeface="HK Grotesk Light"/>
              </a:rPr>
              <a:t>repeat</a:t>
            </a:r>
          </a:p>
        </p:txBody>
      </p:sp>
      <p:sp>
        <p:nvSpPr>
          <p:cNvPr name="TextBox 4" id="4"/>
          <p:cNvSpPr txBox="true"/>
          <p:nvPr/>
        </p:nvSpPr>
        <p:spPr>
          <a:xfrm rot="0">
            <a:off x="7055372" y="3862428"/>
            <a:ext cx="4066064" cy="1019176"/>
          </a:xfrm>
          <a:prstGeom prst="rect">
            <a:avLst/>
          </a:prstGeom>
        </p:spPr>
        <p:txBody>
          <a:bodyPr anchor="t" rtlCol="false" tIns="0" lIns="0" bIns="0" rIns="0">
            <a:spAutoFit/>
          </a:bodyPr>
          <a:lstStyle/>
          <a:p>
            <a:pPr algn="ctr">
              <a:lnSpc>
                <a:spcPts val="8399"/>
              </a:lnSpc>
            </a:pPr>
            <a:r>
              <a:rPr lang="en-US" sz="5999">
                <a:solidFill>
                  <a:srgbClr val="F36471"/>
                </a:solidFill>
                <a:latin typeface="HK Grotesk Bold"/>
              </a:rPr>
              <a:t>bon voyage!</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sp>
        <p:nvSpPr>
          <p:cNvPr name="TextBox 2" id="2"/>
          <p:cNvSpPr txBox="true"/>
          <p:nvPr/>
        </p:nvSpPr>
        <p:spPr>
          <a:xfrm rot="0">
            <a:off x="9144000" y="4464055"/>
            <a:ext cx="8648445" cy="3162300"/>
          </a:xfrm>
          <a:prstGeom prst="rect">
            <a:avLst/>
          </a:prstGeom>
        </p:spPr>
        <p:txBody>
          <a:bodyPr anchor="t" rtlCol="false" tIns="0" lIns="0" bIns="0" rIns="0">
            <a:spAutoFit/>
          </a:bodyPr>
          <a:lstStyle/>
          <a:p>
            <a:pPr>
              <a:lnSpc>
                <a:spcPts val="4950"/>
              </a:lnSpc>
              <a:spcBef>
                <a:spcPct val="0"/>
              </a:spcBef>
            </a:pPr>
            <a:r>
              <a:rPr lang="en-US" sz="4500">
                <a:solidFill>
                  <a:srgbClr val="FFFFFF"/>
                </a:solidFill>
                <a:latin typeface="HK Grotesk Light"/>
              </a:rPr>
              <a:t>o</a:t>
            </a:r>
            <a:r>
              <a:rPr lang="en-US" sz="4500">
                <a:solidFill>
                  <a:srgbClr val="FFFFFF"/>
                </a:solidFill>
                <a:latin typeface="HK Grotesk Light"/>
              </a:rPr>
              <a:t>pen means anyone can </a:t>
            </a:r>
            <a:r>
              <a:rPr lang="en-US" sz="4500">
                <a:solidFill>
                  <a:srgbClr val="D85A66"/>
                </a:solidFill>
                <a:latin typeface="HK Grotesk Light"/>
              </a:rPr>
              <a:t>easily</a:t>
            </a:r>
            <a:r>
              <a:rPr lang="en-US" sz="4500">
                <a:solidFill>
                  <a:srgbClr val="FFFFFF"/>
                </a:solidFill>
                <a:latin typeface="HK Grotesk Light"/>
              </a:rPr>
              <a:t> access, use, modify, and share for any purpose (subject, at most, to requirements that preserve provenance and openness).</a:t>
            </a:r>
          </a:p>
        </p:txBody>
      </p:sp>
      <p:pic>
        <p:nvPicPr>
          <p:cNvPr name="Picture 3" id="3"/>
          <p:cNvPicPr>
            <a:picLocks noChangeAspect="true"/>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0" t="0" r="0" b="0"/>
          <a:stretch>
            <a:fillRect/>
          </a:stretch>
        </p:blipFill>
        <p:spPr>
          <a:xfrm flipH="false" flipV="false" rot="0">
            <a:off x="291695" y="872848"/>
            <a:ext cx="4578672" cy="4270652"/>
          </a:xfrm>
          <a:prstGeom prst="rect">
            <a:avLst/>
          </a:prstGeom>
        </p:spPr>
      </p:pic>
      <p:pic>
        <p:nvPicPr>
          <p:cNvPr name="Picture 4" id="4"/>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0" t="0" r="0" b="0"/>
          <a:stretch>
            <a:fillRect/>
          </a:stretch>
        </p:blipFill>
        <p:spPr>
          <a:xfrm flipH="false" flipV="false" rot="-5400000">
            <a:off x="592088" y="6363152"/>
            <a:ext cx="7315200" cy="1024128"/>
          </a:xfrm>
          <a:prstGeom prst="rect">
            <a:avLst/>
          </a:prstGeom>
        </p:spPr>
      </p:pic>
      <p:pic>
        <p:nvPicPr>
          <p:cNvPr name="Picture 5" id="5"/>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0" t="0" r="0" b="0"/>
          <a:stretch>
            <a:fillRect/>
          </a:stretch>
        </p:blipFill>
        <p:spPr>
          <a:xfrm flipH="false" flipV="false" rot="0">
            <a:off x="3350339" y="1139439"/>
            <a:ext cx="4884605" cy="4156355"/>
          </a:xfrm>
          <a:prstGeom prst="rect">
            <a:avLst/>
          </a:prstGeom>
        </p:spPr>
      </p:pic>
      <p:pic>
        <p:nvPicPr>
          <p:cNvPr name="Picture 6" id="6"/>
          <p:cNvPicPr>
            <a:picLocks noChangeAspect="true"/>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l="0" t="0" r="0" b="0"/>
          <a:stretch>
            <a:fillRect/>
          </a:stretch>
        </p:blipFill>
        <p:spPr>
          <a:xfrm flipH="false" flipV="false" rot="0">
            <a:off x="3737624" y="1575112"/>
            <a:ext cx="1136868" cy="1866499"/>
          </a:xfrm>
          <a:prstGeom prst="rect">
            <a:avLst/>
          </a:prstGeom>
        </p:spPr>
      </p:pic>
      <p:sp>
        <p:nvSpPr>
          <p:cNvPr name="TextBox 7" id="7"/>
          <p:cNvSpPr txBox="true"/>
          <p:nvPr/>
        </p:nvSpPr>
        <p:spPr>
          <a:xfrm rot="0">
            <a:off x="13530665" y="9619076"/>
            <a:ext cx="2875597" cy="292100"/>
          </a:xfrm>
          <a:prstGeom prst="rect">
            <a:avLst/>
          </a:prstGeom>
        </p:spPr>
        <p:txBody>
          <a:bodyPr anchor="t" rtlCol="false" tIns="0" lIns="0" bIns="0" rIns="0">
            <a:spAutoFit/>
          </a:bodyPr>
          <a:lstStyle/>
          <a:p>
            <a:pPr algn="ctr">
              <a:lnSpc>
                <a:spcPts val="2200"/>
              </a:lnSpc>
              <a:spcBef>
                <a:spcPct val="0"/>
              </a:spcBef>
            </a:pPr>
            <a:r>
              <a:rPr lang="en-US" sz="2000">
                <a:solidFill>
                  <a:srgbClr val="FFFFFF"/>
                </a:solidFill>
                <a:latin typeface="HK Grotesk Light"/>
              </a:rPr>
              <a:t>http://opendefinition.org/</a:t>
            </a:r>
          </a:p>
        </p:txBody>
      </p:sp>
      <p:sp>
        <p:nvSpPr>
          <p:cNvPr name="TextBox 8" id="8"/>
          <p:cNvSpPr txBox="true"/>
          <p:nvPr/>
        </p:nvSpPr>
        <p:spPr>
          <a:xfrm rot="0">
            <a:off x="8610855" y="341307"/>
            <a:ext cx="8648445" cy="1708150"/>
          </a:xfrm>
          <a:prstGeom prst="rect">
            <a:avLst/>
          </a:prstGeom>
        </p:spPr>
        <p:txBody>
          <a:bodyPr anchor="t" rtlCol="false" tIns="0" lIns="0" bIns="0" rIns="0">
            <a:spAutoFit/>
          </a:bodyPr>
          <a:lstStyle/>
          <a:p>
            <a:pPr algn="ctr">
              <a:lnSpc>
                <a:spcPts val="13999"/>
              </a:lnSpc>
            </a:pPr>
            <a:r>
              <a:rPr lang="en-US" sz="9999">
                <a:solidFill>
                  <a:srgbClr val="FFFFFF"/>
                </a:solidFill>
                <a:latin typeface="HK Grotesk Bold"/>
              </a:rPr>
              <a:t>open science</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sp>
        <p:nvSpPr>
          <p:cNvPr name="TextBox 2" id="2"/>
          <p:cNvSpPr txBox="true"/>
          <p:nvPr/>
        </p:nvSpPr>
        <p:spPr>
          <a:xfrm rot="0">
            <a:off x="1178045" y="8009392"/>
            <a:ext cx="6777458" cy="1981200"/>
          </a:xfrm>
          <a:prstGeom prst="rect">
            <a:avLst/>
          </a:prstGeom>
        </p:spPr>
        <p:txBody>
          <a:bodyPr anchor="t" rtlCol="false" tIns="0" lIns="0" bIns="0" rIns="0">
            <a:spAutoFit/>
          </a:bodyPr>
          <a:lstStyle/>
          <a:p>
            <a:pPr algn="ctr">
              <a:lnSpc>
                <a:spcPts val="3900"/>
              </a:lnSpc>
            </a:pPr>
            <a:r>
              <a:rPr lang="en-US" sz="3000">
                <a:solidFill>
                  <a:srgbClr val="FFFFFF"/>
                </a:solidFill>
                <a:latin typeface="HK Grotesk Light"/>
              </a:rPr>
              <a:t>to share all our research output, make it findable, accessible, interoperable and (re)usable (FAIR) </a:t>
            </a:r>
          </a:p>
          <a:p>
            <a:pPr algn="ctr">
              <a:lnSpc>
                <a:spcPts val="3900"/>
              </a:lnSpc>
            </a:pPr>
            <a:r>
              <a:rPr lang="en-US" sz="3000">
                <a:solidFill>
                  <a:srgbClr val="FFFFFF"/>
                </a:solidFill>
                <a:latin typeface="HK Grotesk Light"/>
              </a:rPr>
              <a:t>FAIR=peer-reviewable at any time</a:t>
            </a:r>
          </a:p>
        </p:txBody>
      </p:sp>
      <p:sp>
        <p:nvSpPr>
          <p:cNvPr name="TextBox 3" id="3"/>
          <p:cNvSpPr txBox="true"/>
          <p:nvPr/>
        </p:nvSpPr>
        <p:spPr>
          <a:xfrm rot="0">
            <a:off x="16435398" y="9739974"/>
            <a:ext cx="1273705" cy="390297"/>
          </a:xfrm>
          <a:prstGeom prst="rect">
            <a:avLst/>
          </a:prstGeom>
        </p:spPr>
        <p:txBody>
          <a:bodyPr anchor="t" rtlCol="false" tIns="0" lIns="0" bIns="0" rIns="0">
            <a:spAutoFit/>
          </a:bodyPr>
          <a:lstStyle/>
          <a:p>
            <a:pPr algn="r">
              <a:lnSpc>
                <a:spcPts val="3000"/>
              </a:lnSpc>
            </a:pPr>
            <a:r>
              <a:rPr lang="en-US" sz="2500">
                <a:solidFill>
                  <a:srgbClr val="FFFFFF"/>
                </a:solidFill>
                <a:latin typeface="HK Grotesk Medium"/>
              </a:rPr>
              <a:t>07</a:t>
            </a:r>
          </a:p>
        </p:txBody>
      </p:sp>
      <p:sp>
        <p:nvSpPr>
          <p:cNvPr name="TextBox 4" id="4"/>
          <p:cNvSpPr txBox="true"/>
          <p:nvPr/>
        </p:nvSpPr>
        <p:spPr>
          <a:xfrm rot="0">
            <a:off x="10683089" y="8009392"/>
            <a:ext cx="6314078" cy="1485900"/>
          </a:xfrm>
          <a:prstGeom prst="rect">
            <a:avLst/>
          </a:prstGeom>
        </p:spPr>
        <p:txBody>
          <a:bodyPr anchor="t" rtlCol="false" tIns="0" lIns="0" bIns="0" rIns="0">
            <a:spAutoFit/>
          </a:bodyPr>
          <a:lstStyle/>
          <a:p>
            <a:pPr algn="ctr">
              <a:lnSpc>
                <a:spcPts val="3900"/>
              </a:lnSpc>
            </a:pPr>
            <a:r>
              <a:rPr lang="en-US" sz="3000">
                <a:solidFill>
                  <a:srgbClr val="FFFFFF"/>
                </a:solidFill>
                <a:latin typeface="HK Grotesk Light"/>
              </a:rPr>
              <a:t>to effectively use our time, capabilities and infrastructure for global knowledge gain</a:t>
            </a: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2850033" y="2377274"/>
            <a:ext cx="2932623" cy="3465433"/>
          </a:xfrm>
          <a:prstGeom prst="rect">
            <a:avLst/>
          </a:prstGeom>
        </p:spPr>
      </p:pic>
      <p:pic>
        <p:nvPicPr>
          <p:cNvPr name="Picture 6" id="6"/>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0" t="0" r="0" b="0"/>
          <a:stretch>
            <a:fillRect/>
          </a:stretch>
        </p:blipFill>
        <p:spPr>
          <a:xfrm flipH="false" flipV="false" rot="0">
            <a:off x="11954490" y="2359230"/>
            <a:ext cx="3483477" cy="3483477"/>
          </a:xfrm>
          <a:prstGeom prst="rect">
            <a:avLst/>
          </a:prstGeom>
        </p:spPr>
      </p:pic>
      <p:pic>
        <p:nvPicPr>
          <p:cNvPr name="Picture 7" id="7"/>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0" t="0" r="0" b="0"/>
          <a:stretch>
            <a:fillRect/>
          </a:stretch>
        </p:blipFill>
        <p:spPr>
          <a:xfrm flipH="false" flipV="false" rot="0">
            <a:off x="8143727" y="3107509"/>
            <a:ext cx="2017573" cy="2004963"/>
          </a:xfrm>
          <a:prstGeom prst="rect">
            <a:avLst/>
          </a:prstGeom>
        </p:spPr>
      </p:pic>
      <p:sp>
        <p:nvSpPr>
          <p:cNvPr name="TextBox 8" id="8"/>
          <p:cNvSpPr txBox="true"/>
          <p:nvPr/>
        </p:nvSpPr>
        <p:spPr>
          <a:xfrm rot="0">
            <a:off x="288649" y="6247479"/>
            <a:ext cx="8253870" cy="1704975"/>
          </a:xfrm>
          <a:prstGeom prst="rect">
            <a:avLst/>
          </a:prstGeom>
        </p:spPr>
        <p:txBody>
          <a:bodyPr anchor="t" rtlCol="false" tIns="0" lIns="0" bIns="0" rIns="0">
            <a:spAutoFit/>
          </a:bodyPr>
          <a:lstStyle/>
          <a:p>
            <a:pPr algn="ctr">
              <a:lnSpc>
                <a:spcPts val="6600"/>
              </a:lnSpc>
            </a:pPr>
            <a:r>
              <a:rPr lang="en-US" sz="6000">
                <a:solidFill>
                  <a:srgbClr val="FFFFFF"/>
                </a:solidFill>
                <a:latin typeface="HK Grotesk Bold"/>
              </a:rPr>
              <a:t>research </a:t>
            </a:r>
          </a:p>
          <a:p>
            <a:pPr algn="ctr">
              <a:lnSpc>
                <a:spcPts val="6600"/>
              </a:lnSpc>
            </a:pPr>
            <a:r>
              <a:rPr lang="en-US" sz="6000">
                <a:solidFill>
                  <a:srgbClr val="FFFFFF"/>
                </a:solidFill>
                <a:latin typeface="HK Grotesk Bold"/>
              </a:rPr>
              <a:t>infrastructure</a:t>
            </a:r>
          </a:p>
        </p:txBody>
      </p:sp>
      <p:sp>
        <p:nvSpPr>
          <p:cNvPr name="TextBox 9" id="9"/>
          <p:cNvSpPr txBox="true"/>
          <p:nvPr/>
        </p:nvSpPr>
        <p:spPr>
          <a:xfrm rot="0">
            <a:off x="9713193" y="6247479"/>
            <a:ext cx="8253870" cy="1704975"/>
          </a:xfrm>
          <a:prstGeom prst="rect">
            <a:avLst/>
          </a:prstGeom>
        </p:spPr>
        <p:txBody>
          <a:bodyPr anchor="t" rtlCol="false" tIns="0" lIns="0" bIns="0" rIns="0">
            <a:spAutoFit/>
          </a:bodyPr>
          <a:lstStyle/>
          <a:p>
            <a:pPr algn="ctr">
              <a:lnSpc>
                <a:spcPts val="6600"/>
              </a:lnSpc>
            </a:pPr>
            <a:r>
              <a:rPr lang="en-US" sz="6000">
                <a:solidFill>
                  <a:srgbClr val="FFFFFF"/>
                </a:solidFill>
                <a:latin typeface="HK Grotesk Bold"/>
              </a:rPr>
              <a:t>project </a:t>
            </a:r>
          </a:p>
          <a:p>
            <a:pPr algn="ctr">
              <a:lnSpc>
                <a:spcPts val="6600"/>
              </a:lnSpc>
            </a:pPr>
            <a:r>
              <a:rPr lang="en-US" sz="6000">
                <a:solidFill>
                  <a:srgbClr val="FFFFFF"/>
                </a:solidFill>
                <a:latin typeface="HK Grotesk Bold"/>
              </a:rPr>
              <a:t>management</a:t>
            </a:r>
          </a:p>
        </p:txBody>
      </p:sp>
      <p:sp>
        <p:nvSpPr>
          <p:cNvPr name="TextBox 10" id="10"/>
          <p:cNvSpPr txBox="true"/>
          <p:nvPr/>
        </p:nvSpPr>
        <p:spPr>
          <a:xfrm rot="0">
            <a:off x="5554186" y="10522"/>
            <a:ext cx="7179627" cy="1262379"/>
          </a:xfrm>
          <a:prstGeom prst="rect">
            <a:avLst/>
          </a:prstGeom>
        </p:spPr>
        <p:txBody>
          <a:bodyPr anchor="t" rtlCol="false" tIns="0" lIns="0" bIns="0" rIns="0">
            <a:spAutoFit/>
          </a:bodyPr>
          <a:lstStyle/>
          <a:p>
            <a:pPr algn="ctr">
              <a:lnSpc>
                <a:spcPts val="10220"/>
              </a:lnSpc>
            </a:pPr>
            <a:r>
              <a:rPr lang="en-US" sz="7300">
                <a:solidFill>
                  <a:srgbClr val="FFFFFF"/>
                </a:solidFill>
                <a:latin typeface="HK Grotesk Bold"/>
              </a:rPr>
              <a:t>how to get there?</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l="22848" t="13440" r="22848" b="0"/>
          <a:stretch>
            <a:fillRect/>
          </a:stretch>
        </p:blipFill>
        <p:spPr>
          <a:xfrm flipH="false" flipV="false" rot="5400000">
            <a:off x="2799961" y="4339914"/>
            <a:ext cx="2627427" cy="2094089"/>
          </a:xfrm>
          <a:prstGeom prst="rect">
            <a:avLst/>
          </a:prstGeom>
        </p:spPr>
      </p:pic>
      <p:pic>
        <p:nvPicPr>
          <p:cNvPr name="Picture 3" id="3"/>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0" t="0" r="0" b="0"/>
          <a:stretch>
            <a:fillRect/>
          </a:stretch>
        </p:blipFill>
        <p:spPr>
          <a:xfrm flipH="false" flipV="false" rot="0">
            <a:off x="624535" y="2112010"/>
            <a:ext cx="6720977" cy="6549897"/>
          </a:xfrm>
          <a:prstGeom prst="rect">
            <a:avLst/>
          </a:prstGeom>
        </p:spPr>
      </p:pic>
      <p:sp>
        <p:nvSpPr>
          <p:cNvPr name="TextBox 4" id="4"/>
          <p:cNvSpPr txBox="true"/>
          <p:nvPr/>
        </p:nvSpPr>
        <p:spPr>
          <a:xfrm rot="0">
            <a:off x="8164011" y="2178685"/>
            <a:ext cx="9095289" cy="3908425"/>
          </a:xfrm>
          <a:prstGeom prst="rect">
            <a:avLst/>
          </a:prstGeom>
        </p:spPr>
        <p:txBody>
          <a:bodyPr anchor="t" rtlCol="false" tIns="0" lIns="0" bIns="0" rIns="0">
            <a:spAutoFit/>
          </a:bodyPr>
          <a:lstStyle/>
          <a:p>
            <a:pPr>
              <a:lnSpc>
                <a:spcPts val="7699"/>
              </a:lnSpc>
            </a:pPr>
            <a:r>
              <a:rPr lang="en-US" sz="6999">
                <a:solidFill>
                  <a:srgbClr val="FFFFFF"/>
                </a:solidFill>
                <a:latin typeface="HK Grotesk Bold"/>
              </a:rPr>
              <a:t>how do we design, manage and improve  processes we use in research?</a:t>
            </a:r>
          </a:p>
        </p:txBody>
      </p:sp>
      <p:grpSp>
        <p:nvGrpSpPr>
          <p:cNvPr name="Group 5" id="5"/>
          <p:cNvGrpSpPr/>
          <p:nvPr/>
        </p:nvGrpSpPr>
        <p:grpSpPr>
          <a:xfrm rot="0">
            <a:off x="8164011" y="6694883"/>
            <a:ext cx="9095289" cy="2563417"/>
            <a:chOff x="0" y="0"/>
            <a:chExt cx="12127052" cy="3417889"/>
          </a:xfrm>
        </p:grpSpPr>
        <p:sp>
          <p:nvSpPr>
            <p:cNvPr name="TextBox 6" id="6"/>
            <p:cNvSpPr txBox="true"/>
            <p:nvPr/>
          </p:nvSpPr>
          <p:spPr>
            <a:xfrm rot="0">
              <a:off x="0" y="-28575"/>
              <a:ext cx="12127052" cy="1759791"/>
            </a:xfrm>
            <a:prstGeom prst="rect">
              <a:avLst/>
            </a:prstGeom>
          </p:spPr>
          <p:txBody>
            <a:bodyPr anchor="t" rtlCol="false" tIns="0" lIns="0" bIns="0" rIns="0">
              <a:spAutoFit/>
            </a:bodyPr>
            <a:lstStyle/>
            <a:p>
              <a:pPr>
                <a:lnSpc>
                  <a:spcPts val="3509"/>
                </a:lnSpc>
              </a:pPr>
              <a:r>
                <a:rPr lang="en-US" sz="2699">
                  <a:solidFill>
                    <a:srgbClr val="FFFFFF"/>
                  </a:solidFill>
                  <a:latin typeface="HK Grotesk Medium"/>
                </a:rPr>
                <a:t>from designing research studies, collecting and analyzing data, sharing results and creating valuable insights that can be passed on to the next generation of scientists</a:t>
              </a:r>
            </a:p>
          </p:txBody>
        </p:sp>
        <p:sp>
          <p:nvSpPr>
            <p:cNvPr name="TextBox 7" id="7"/>
            <p:cNvSpPr txBox="true"/>
            <p:nvPr/>
          </p:nvSpPr>
          <p:spPr>
            <a:xfrm rot="0">
              <a:off x="0" y="2842722"/>
              <a:ext cx="12127052" cy="575167"/>
            </a:xfrm>
            <a:prstGeom prst="rect">
              <a:avLst/>
            </a:prstGeom>
          </p:spPr>
          <p:txBody>
            <a:bodyPr anchor="t" rtlCol="false" tIns="0" lIns="0" bIns="0" rIns="0">
              <a:spAutoFit/>
            </a:bodyPr>
            <a:lstStyle/>
            <a:p>
              <a:pPr>
                <a:lnSpc>
                  <a:spcPts val="3510"/>
                </a:lnSpc>
              </a:pPr>
            </a:p>
          </p:txBody>
        </p:sp>
      </p:gr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sp>
        <p:nvSpPr>
          <p:cNvPr name="TextBox 2" id="2"/>
          <p:cNvSpPr txBox="true"/>
          <p:nvPr/>
        </p:nvSpPr>
        <p:spPr>
          <a:xfrm rot="0">
            <a:off x="1957042" y="6444906"/>
            <a:ext cx="14373916" cy="993775"/>
          </a:xfrm>
          <a:prstGeom prst="rect">
            <a:avLst/>
          </a:prstGeom>
        </p:spPr>
        <p:txBody>
          <a:bodyPr anchor="t" rtlCol="false" tIns="0" lIns="0" bIns="0" rIns="0">
            <a:spAutoFit/>
          </a:bodyPr>
          <a:lstStyle/>
          <a:p>
            <a:pPr algn="ctr">
              <a:lnSpc>
                <a:spcPts val="7699"/>
              </a:lnSpc>
            </a:pPr>
            <a:r>
              <a:rPr lang="en-US" sz="6999">
                <a:solidFill>
                  <a:srgbClr val="FFFFFF"/>
                </a:solidFill>
                <a:latin typeface="HK Grotesk Bold"/>
              </a:rPr>
              <a:t>let's examine a generic phd journey</a:t>
            </a:r>
          </a:p>
        </p:txBody>
      </p:sp>
      <p:pic>
        <p:nvPicPr>
          <p:cNvPr name="Picture 3" id="3"/>
          <p:cNvPicPr>
            <a:picLocks noChangeAspect="true"/>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0" t="0" r="0" b="0"/>
          <a:stretch>
            <a:fillRect/>
          </a:stretch>
        </p:blipFill>
        <p:spPr>
          <a:xfrm flipH="false" flipV="false" rot="0">
            <a:off x="7068439" y="1945646"/>
            <a:ext cx="4151122" cy="4114800"/>
          </a:xfrm>
          <a:prstGeom prst="rect">
            <a:avLst/>
          </a:prstGeom>
        </p:spPr>
      </p:pic>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l="0" t="0" r="0" b="0"/>
          <a:stretch>
            <a:fillRect/>
          </a:stretch>
        </p:blipFill>
        <p:spPr>
          <a:xfrm flipH="false" flipV="false" rot="0">
            <a:off x="1403254" y="4323913"/>
            <a:ext cx="680873" cy="680873"/>
          </a:xfrm>
          <a:prstGeom prst="rect">
            <a:avLst/>
          </a:prstGeom>
        </p:spPr>
      </p:pic>
      <p:pic>
        <p:nvPicPr>
          <p:cNvPr name="Picture 3" id="3"/>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0" t="0" r="0" b="0"/>
          <a:stretch>
            <a:fillRect/>
          </a:stretch>
        </p:blipFill>
        <p:spPr>
          <a:xfrm flipH="false" flipV="false" rot="-5762636">
            <a:off x="2312696" y="4017190"/>
            <a:ext cx="2783422" cy="3140673"/>
          </a:xfrm>
          <a:prstGeom prst="rect">
            <a:avLst/>
          </a:prstGeom>
        </p:spPr>
      </p:pic>
      <p:pic>
        <p:nvPicPr>
          <p:cNvPr name="Picture 4" id="4"/>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0" t="0" r="0" b="0"/>
          <a:stretch>
            <a:fillRect/>
          </a:stretch>
        </p:blipFill>
        <p:spPr>
          <a:xfrm flipH="false" flipV="false" rot="9888221">
            <a:off x="6246793" y="5573289"/>
            <a:ext cx="6488338" cy="2035716"/>
          </a:xfrm>
          <a:prstGeom prst="rect">
            <a:avLst/>
          </a:prstGeom>
        </p:spPr>
      </p:pic>
      <p:pic>
        <p:nvPicPr>
          <p:cNvPr name="Picture 5" id="5"/>
          <p:cNvPicPr>
            <a:picLocks noChangeAspect="true"/>
          </p:cNvPicPr>
          <p:nvPr/>
        </p:nvPicPr>
        <p:blipFill>
          <a:blip r:embed="rId3"/>
          <a:srcRect l="0" t="0" r="0" b="0"/>
          <a:stretch>
            <a:fillRect/>
          </a:stretch>
        </p:blipFill>
        <p:spPr>
          <a:xfrm flipH="false" flipV="false" rot="0">
            <a:off x="3704407" y="3983477"/>
            <a:ext cx="680873" cy="680873"/>
          </a:xfrm>
          <a:prstGeom prst="rect">
            <a:avLst/>
          </a:prstGeom>
        </p:spPr>
      </p:pic>
      <p:pic>
        <p:nvPicPr>
          <p:cNvPr name="Picture 6" id="6"/>
          <p:cNvPicPr>
            <a:picLocks noChangeAspect="true"/>
          </p:cNvPicPr>
          <p:nvPr/>
        </p:nvPicPr>
        <p:blipFill>
          <a:blip r:embed="rId3"/>
          <a:srcRect l="0" t="0" r="0" b="0"/>
          <a:stretch>
            <a:fillRect/>
          </a:stretch>
        </p:blipFill>
        <p:spPr>
          <a:xfrm flipH="false" flipV="false" rot="0">
            <a:off x="5412550" y="6111675"/>
            <a:ext cx="680873" cy="680873"/>
          </a:xfrm>
          <a:prstGeom prst="rect">
            <a:avLst/>
          </a:prstGeom>
        </p:spPr>
      </p:pic>
      <p:pic>
        <p:nvPicPr>
          <p:cNvPr name="Picture 7" id="7"/>
          <p:cNvPicPr>
            <a:picLocks noChangeAspect="true"/>
          </p:cNvPicPr>
          <p:nvPr/>
        </p:nvPicPr>
        <p:blipFill>
          <a:blip r:embed="rId3"/>
          <a:srcRect l="0" t="0" r="0" b="0"/>
          <a:stretch>
            <a:fillRect/>
          </a:stretch>
        </p:blipFill>
        <p:spPr>
          <a:xfrm flipH="false" flipV="false" rot="0">
            <a:off x="7777340" y="5969118"/>
            <a:ext cx="680873" cy="680873"/>
          </a:xfrm>
          <a:prstGeom prst="rect">
            <a:avLst/>
          </a:prstGeom>
        </p:spPr>
      </p:pic>
      <p:pic>
        <p:nvPicPr>
          <p:cNvPr name="Picture 8" id="8"/>
          <p:cNvPicPr>
            <a:picLocks noChangeAspect="true"/>
          </p:cNvPicPr>
          <p:nvPr/>
        </p:nvPicPr>
        <p:blipFill>
          <a:blip r:embed="rId3"/>
          <a:srcRect l="0" t="0" r="0" b="0"/>
          <a:stretch>
            <a:fillRect/>
          </a:stretch>
        </p:blipFill>
        <p:spPr>
          <a:xfrm flipH="false" flipV="false" rot="0">
            <a:off x="8803564" y="7136845"/>
            <a:ext cx="680873" cy="680873"/>
          </a:xfrm>
          <a:prstGeom prst="rect">
            <a:avLst/>
          </a:prstGeom>
        </p:spPr>
      </p:pic>
      <p:pic>
        <p:nvPicPr>
          <p:cNvPr name="Picture 9" id="9"/>
          <p:cNvPicPr>
            <a:picLocks noChangeAspect="true"/>
          </p:cNvPicPr>
          <p:nvPr/>
        </p:nvPicPr>
        <p:blipFill>
          <a:blip r:embed="rId3"/>
          <a:srcRect l="0" t="0" r="0" b="0"/>
          <a:stretch>
            <a:fillRect/>
          </a:stretch>
        </p:blipFill>
        <p:spPr>
          <a:xfrm flipH="false" flipV="false" rot="0">
            <a:off x="11257809" y="6452111"/>
            <a:ext cx="680873" cy="680873"/>
          </a:xfrm>
          <a:prstGeom prst="rect">
            <a:avLst/>
          </a:prstGeom>
        </p:spPr>
      </p:pic>
      <p:pic>
        <p:nvPicPr>
          <p:cNvPr name="Picture 10" id="10"/>
          <p:cNvPicPr>
            <a:picLocks noChangeAspect="true"/>
          </p:cNvPicPr>
          <p:nvPr/>
        </p:nvPicPr>
        <p:blipFill>
          <a:blip r:embed="rId3"/>
          <a:srcRect l="0" t="0" r="0" b="0"/>
          <a:stretch>
            <a:fillRect/>
          </a:stretch>
        </p:blipFill>
        <p:spPr>
          <a:xfrm flipH="false" flipV="false" rot="0">
            <a:off x="12576991" y="4216690"/>
            <a:ext cx="2235421" cy="2235421"/>
          </a:xfrm>
          <a:prstGeom prst="rect">
            <a:avLst/>
          </a:prstGeom>
        </p:spPr>
      </p:pic>
      <p:pic>
        <p:nvPicPr>
          <p:cNvPr name="Picture 11" id="11"/>
          <p:cNvPicPr>
            <a:picLocks noChangeAspect="true"/>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l="0" t="0" r="0" b="0"/>
          <a:stretch>
            <a:fillRect/>
          </a:stretch>
        </p:blipFill>
        <p:spPr>
          <a:xfrm flipH="false" flipV="false" rot="0">
            <a:off x="13160110" y="2471183"/>
            <a:ext cx="1136868" cy="1866499"/>
          </a:xfrm>
          <a:prstGeom prst="rect">
            <a:avLst/>
          </a:prstGeom>
        </p:spPr>
      </p:pic>
      <p:sp>
        <p:nvSpPr>
          <p:cNvPr name="TextBox 12" id="12"/>
          <p:cNvSpPr txBox="true"/>
          <p:nvPr/>
        </p:nvSpPr>
        <p:spPr>
          <a:xfrm rot="0">
            <a:off x="3840072" y="295578"/>
            <a:ext cx="10607855" cy="993775"/>
          </a:xfrm>
          <a:prstGeom prst="rect">
            <a:avLst/>
          </a:prstGeom>
        </p:spPr>
        <p:txBody>
          <a:bodyPr anchor="t" rtlCol="false" tIns="0" lIns="0" bIns="0" rIns="0">
            <a:spAutoFit/>
          </a:bodyPr>
          <a:lstStyle/>
          <a:p>
            <a:pPr algn="ctr">
              <a:lnSpc>
                <a:spcPts val="7699"/>
              </a:lnSpc>
            </a:pPr>
            <a:r>
              <a:rPr lang="en-US" sz="6999">
                <a:solidFill>
                  <a:srgbClr val="FFFFFF"/>
                </a:solidFill>
                <a:latin typeface="HK Grotesk Bold"/>
              </a:rPr>
              <a:t>a generic phd journey</a:t>
            </a:r>
          </a:p>
        </p:txBody>
      </p:sp>
      <p:sp>
        <p:nvSpPr>
          <p:cNvPr name="TextBox 13" id="13"/>
          <p:cNvSpPr txBox="true"/>
          <p:nvPr/>
        </p:nvSpPr>
        <p:spPr>
          <a:xfrm rot="0">
            <a:off x="897177" y="5086350"/>
            <a:ext cx="1432401" cy="481330"/>
          </a:xfrm>
          <a:prstGeom prst="rect">
            <a:avLst/>
          </a:prstGeom>
        </p:spPr>
        <p:txBody>
          <a:bodyPr anchor="t" rtlCol="false" tIns="0" lIns="0" bIns="0" rIns="0">
            <a:spAutoFit/>
          </a:bodyPr>
          <a:lstStyle/>
          <a:p>
            <a:pPr algn="ctr">
              <a:lnSpc>
                <a:spcPts val="3919"/>
              </a:lnSpc>
            </a:pPr>
            <a:r>
              <a:rPr lang="en-US" sz="2799">
                <a:solidFill>
                  <a:srgbClr val="FFFFFF"/>
                </a:solidFill>
                <a:latin typeface="Open Sans Light"/>
              </a:rPr>
              <a:t>join a lab</a:t>
            </a:r>
          </a:p>
        </p:txBody>
      </p:sp>
      <p:sp>
        <p:nvSpPr>
          <p:cNvPr name="TextBox 14" id="14"/>
          <p:cNvSpPr txBox="true"/>
          <p:nvPr/>
        </p:nvSpPr>
        <p:spPr>
          <a:xfrm rot="0">
            <a:off x="2644707" y="2887543"/>
            <a:ext cx="4095158" cy="976630"/>
          </a:xfrm>
          <a:prstGeom prst="rect">
            <a:avLst/>
          </a:prstGeom>
        </p:spPr>
        <p:txBody>
          <a:bodyPr anchor="t" rtlCol="false" tIns="0" lIns="0" bIns="0" rIns="0">
            <a:spAutoFit/>
          </a:bodyPr>
          <a:lstStyle/>
          <a:p>
            <a:pPr>
              <a:lnSpc>
                <a:spcPts val="3919"/>
              </a:lnSpc>
            </a:pPr>
            <a:r>
              <a:rPr lang="en-US" sz="2799">
                <a:solidFill>
                  <a:srgbClr val="FFFFFF"/>
                </a:solidFill>
                <a:latin typeface="Open Sans Light"/>
              </a:rPr>
              <a:t>learn stuff about your topic, your methods, etc.</a:t>
            </a:r>
          </a:p>
        </p:txBody>
      </p:sp>
      <p:sp>
        <p:nvSpPr>
          <p:cNvPr name="TextBox 15" id="15"/>
          <p:cNvSpPr txBox="true"/>
          <p:nvPr/>
        </p:nvSpPr>
        <p:spPr>
          <a:xfrm rot="0">
            <a:off x="4044843" y="6951868"/>
            <a:ext cx="3412241" cy="1471930"/>
          </a:xfrm>
          <a:prstGeom prst="rect">
            <a:avLst/>
          </a:prstGeom>
        </p:spPr>
        <p:txBody>
          <a:bodyPr anchor="t" rtlCol="false" tIns="0" lIns="0" bIns="0" rIns="0">
            <a:spAutoFit/>
          </a:bodyPr>
          <a:lstStyle/>
          <a:p>
            <a:pPr algn="ctr">
              <a:lnSpc>
                <a:spcPts val="3919"/>
              </a:lnSpc>
            </a:pPr>
            <a:r>
              <a:rPr lang="en-US" sz="2799">
                <a:solidFill>
                  <a:srgbClr val="FFFFFF"/>
                </a:solidFill>
                <a:latin typeface="Open Sans Light"/>
              </a:rPr>
              <a:t>use protocols established in your lab to get started</a:t>
            </a:r>
          </a:p>
        </p:txBody>
      </p:sp>
      <p:sp>
        <p:nvSpPr>
          <p:cNvPr name="TextBox 16" id="16"/>
          <p:cNvSpPr txBox="true"/>
          <p:nvPr/>
        </p:nvSpPr>
        <p:spPr>
          <a:xfrm rot="0">
            <a:off x="6739865" y="4269383"/>
            <a:ext cx="3722123" cy="1471930"/>
          </a:xfrm>
          <a:prstGeom prst="rect">
            <a:avLst/>
          </a:prstGeom>
        </p:spPr>
        <p:txBody>
          <a:bodyPr anchor="t" rtlCol="false" tIns="0" lIns="0" bIns="0" rIns="0">
            <a:spAutoFit/>
          </a:bodyPr>
          <a:lstStyle/>
          <a:p>
            <a:pPr algn="ctr">
              <a:lnSpc>
                <a:spcPts val="3919"/>
              </a:lnSpc>
            </a:pPr>
            <a:r>
              <a:rPr lang="en-US" sz="2799">
                <a:solidFill>
                  <a:srgbClr val="FFFFFF"/>
                </a:solidFill>
                <a:latin typeface="Open Sans Light"/>
              </a:rPr>
              <a:t>get input/feedback from your supervisor and labmates</a:t>
            </a:r>
          </a:p>
        </p:txBody>
      </p:sp>
      <p:sp>
        <p:nvSpPr>
          <p:cNvPr name="TextBox 17" id="17"/>
          <p:cNvSpPr txBox="true"/>
          <p:nvPr/>
        </p:nvSpPr>
        <p:spPr>
          <a:xfrm rot="0">
            <a:off x="7624441" y="7942978"/>
            <a:ext cx="3218118" cy="1471930"/>
          </a:xfrm>
          <a:prstGeom prst="rect">
            <a:avLst/>
          </a:prstGeom>
        </p:spPr>
        <p:txBody>
          <a:bodyPr anchor="t" rtlCol="false" tIns="0" lIns="0" bIns="0" rIns="0">
            <a:spAutoFit/>
          </a:bodyPr>
          <a:lstStyle/>
          <a:p>
            <a:pPr algn="ctr">
              <a:lnSpc>
                <a:spcPts val="3919"/>
              </a:lnSpc>
            </a:pPr>
            <a:r>
              <a:rPr lang="en-US" sz="2799">
                <a:solidFill>
                  <a:srgbClr val="FFFFFF"/>
                </a:solidFill>
                <a:latin typeface="Open Sans Light"/>
              </a:rPr>
              <a:t>set up your experiments / run calculations</a:t>
            </a:r>
          </a:p>
        </p:txBody>
      </p:sp>
      <p:sp>
        <p:nvSpPr>
          <p:cNvPr name="TextBox 18" id="18"/>
          <p:cNvSpPr txBox="true"/>
          <p:nvPr/>
        </p:nvSpPr>
        <p:spPr>
          <a:xfrm rot="0">
            <a:off x="11257809" y="7336387"/>
            <a:ext cx="3804603" cy="481330"/>
          </a:xfrm>
          <a:prstGeom prst="rect">
            <a:avLst/>
          </a:prstGeom>
        </p:spPr>
        <p:txBody>
          <a:bodyPr anchor="t" rtlCol="false" tIns="0" lIns="0" bIns="0" rIns="0">
            <a:spAutoFit/>
          </a:bodyPr>
          <a:lstStyle/>
          <a:p>
            <a:pPr algn="ctr">
              <a:lnSpc>
                <a:spcPts val="3919"/>
              </a:lnSpc>
            </a:pPr>
            <a:r>
              <a:rPr lang="en-US" sz="2799">
                <a:solidFill>
                  <a:srgbClr val="FFFFFF"/>
                </a:solidFill>
                <a:latin typeface="Open Sans Light"/>
              </a:rPr>
              <a:t>collect and analyze data</a:t>
            </a:r>
          </a:p>
        </p:txBody>
      </p:sp>
      <p:sp>
        <p:nvSpPr>
          <p:cNvPr name="TextBox 19" id="19"/>
          <p:cNvSpPr txBox="true"/>
          <p:nvPr/>
        </p:nvSpPr>
        <p:spPr>
          <a:xfrm rot="0">
            <a:off x="13728544" y="3061580"/>
            <a:ext cx="4728888" cy="976630"/>
          </a:xfrm>
          <a:prstGeom prst="rect">
            <a:avLst/>
          </a:prstGeom>
        </p:spPr>
        <p:txBody>
          <a:bodyPr anchor="t" rtlCol="false" tIns="0" lIns="0" bIns="0" rIns="0">
            <a:spAutoFit/>
          </a:bodyPr>
          <a:lstStyle/>
          <a:p>
            <a:pPr algn="ctr">
              <a:lnSpc>
                <a:spcPts val="3919"/>
              </a:lnSpc>
            </a:pPr>
            <a:r>
              <a:rPr lang="en-US" sz="2799">
                <a:solidFill>
                  <a:srgbClr val="FFFFFF"/>
                </a:solidFill>
                <a:latin typeface="Open Sans Light"/>
              </a:rPr>
              <a:t>publish your results in a (high-impact) journal!</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191824"/>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l="0" t="0" r="0" b="0"/>
          <a:stretch>
            <a:fillRect/>
          </a:stretch>
        </p:blipFill>
        <p:spPr>
          <a:xfrm flipH="false" flipV="false" rot="0">
            <a:off x="4671373" y="715549"/>
            <a:ext cx="8945254" cy="6708940"/>
          </a:xfrm>
          <a:prstGeom prst="rect">
            <a:avLst/>
          </a:prstGeom>
        </p:spPr>
      </p:pic>
      <p:sp>
        <p:nvSpPr>
          <p:cNvPr name="TextBox 3" id="3"/>
          <p:cNvSpPr txBox="true"/>
          <p:nvPr/>
        </p:nvSpPr>
        <p:spPr>
          <a:xfrm rot="0">
            <a:off x="3366579" y="7253040"/>
            <a:ext cx="11554843" cy="1543050"/>
          </a:xfrm>
          <a:prstGeom prst="rect">
            <a:avLst/>
          </a:prstGeom>
        </p:spPr>
        <p:txBody>
          <a:bodyPr anchor="t" rtlCol="false" tIns="0" lIns="0" bIns="0" rIns="0">
            <a:spAutoFit/>
          </a:bodyPr>
          <a:lstStyle/>
          <a:p>
            <a:pPr algn="ctr">
              <a:lnSpc>
                <a:spcPts val="12599"/>
              </a:lnSpc>
            </a:pPr>
            <a:r>
              <a:rPr lang="en-US" sz="9000">
                <a:solidFill>
                  <a:srgbClr val="FFFFFF"/>
                </a:solidFill>
                <a:latin typeface="HK Grotesk Bold"/>
              </a:rPr>
              <a:t>seeing the big picture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DAE4pyQy28I</dc:identifier>
  <dcterms:modified xsi:type="dcterms:W3CDTF">2011-08-01T06:04:30Z</dcterms:modified>
  <cp:revision>1</cp:revision>
  <dc:title>On driving and being driven (cecam 2022)</dc:title>
</cp:coreProperties>
</file>